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78"/>
  </p:notesMasterIdLst>
  <p:handoutMasterIdLst>
    <p:handoutMasterId r:id="rId79"/>
  </p:handoutMasterIdLst>
  <p:sldIdLst>
    <p:sldId id="257" r:id="rId5"/>
    <p:sldId id="268" r:id="rId6"/>
    <p:sldId id="358" r:id="rId7"/>
    <p:sldId id="361" r:id="rId8"/>
    <p:sldId id="362" r:id="rId9"/>
    <p:sldId id="267" r:id="rId10"/>
    <p:sldId id="279" r:id="rId11"/>
    <p:sldId id="360" r:id="rId12"/>
    <p:sldId id="359" r:id="rId13"/>
    <p:sldId id="307" r:id="rId14"/>
    <p:sldId id="370" r:id="rId15"/>
    <p:sldId id="369" r:id="rId16"/>
    <p:sldId id="368" r:id="rId17"/>
    <p:sldId id="274" r:id="rId18"/>
    <p:sldId id="278" r:id="rId19"/>
    <p:sldId id="309" r:id="rId20"/>
    <p:sldId id="310" r:id="rId21"/>
    <p:sldId id="367" r:id="rId22"/>
    <p:sldId id="281" r:id="rId23"/>
    <p:sldId id="293" r:id="rId24"/>
    <p:sldId id="276" r:id="rId25"/>
    <p:sldId id="326" r:id="rId26"/>
    <p:sldId id="343" r:id="rId27"/>
    <p:sldId id="345" r:id="rId28"/>
    <p:sldId id="341" r:id="rId29"/>
    <p:sldId id="339" r:id="rId30"/>
    <p:sldId id="331" r:id="rId31"/>
    <p:sldId id="344" r:id="rId32"/>
    <p:sldId id="340" r:id="rId33"/>
    <p:sldId id="332" r:id="rId34"/>
    <p:sldId id="336" r:id="rId35"/>
    <p:sldId id="363" r:id="rId36"/>
    <p:sldId id="275" r:id="rId37"/>
    <p:sldId id="280" r:id="rId38"/>
    <p:sldId id="291" r:id="rId39"/>
    <p:sldId id="299" r:id="rId40"/>
    <p:sldId id="292" r:id="rId41"/>
    <p:sldId id="311" r:id="rId42"/>
    <p:sldId id="312" r:id="rId43"/>
    <p:sldId id="313" r:id="rId44"/>
    <p:sldId id="314" r:id="rId45"/>
    <p:sldId id="283" r:id="rId46"/>
    <p:sldId id="282" r:id="rId47"/>
    <p:sldId id="349" r:id="rId48"/>
    <p:sldId id="347" r:id="rId49"/>
    <p:sldId id="290" r:id="rId50"/>
    <p:sldId id="364" r:id="rId51"/>
    <p:sldId id="287" r:id="rId52"/>
    <p:sldId id="315" r:id="rId53"/>
    <p:sldId id="317" r:id="rId54"/>
    <p:sldId id="319" r:id="rId55"/>
    <p:sldId id="316" r:id="rId56"/>
    <p:sldId id="374" r:id="rId57"/>
    <p:sldId id="324" r:id="rId58"/>
    <p:sldId id="322" r:id="rId59"/>
    <p:sldId id="346" r:id="rId60"/>
    <p:sldId id="351" r:id="rId61"/>
    <p:sldId id="352" r:id="rId62"/>
    <p:sldId id="321" r:id="rId63"/>
    <p:sldId id="323" r:id="rId64"/>
    <p:sldId id="354" r:id="rId65"/>
    <p:sldId id="371" r:id="rId66"/>
    <p:sldId id="320" r:id="rId67"/>
    <p:sldId id="372" r:id="rId68"/>
    <p:sldId id="356" r:id="rId69"/>
    <p:sldId id="373" r:id="rId70"/>
    <p:sldId id="285" r:id="rId71"/>
    <p:sldId id="286" r:id="rId72"/>
    <p:sldId id="325" r:id="rId73"/>
    <p:sldId id="355" r:id="rId74"/>
    <p:sldId id="365" r:id="rId75"/>
    <p:sldId id="366" r:id="rId76"/>
    <p:sldId id="296" r:id="rId77"/>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15" autoAdjust="0"/>
    <p:restoredTop sz="86383"/>
  </p:normalViewPr>
  <p:slideViewPr>
    <p:cSldViewPr>
      <p:cViewPr varScale="1">
        <p:scale>
          <a:sx n="108" d="100"/>
          <a:sy n="108" d="100"/>
        </p:scale>
        <p:origin x="208" y="600"/>
      </p:cViewPr>
      <p:guideLst>
        <p:guide orient="horz" pos="2160"/>
        <p:guide pos="3839"/>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8858"/>
    </p:cViewPr>
  </p:sorter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12/18/18</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12/18/18</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BA5BD7-F043-4D1B-AA17-CD412FC534DE}" type="slidenum">
              <a:rPr lang="en-US" smtClean="0"/>
              <a:t>2</a:t>
            </a:fld>
            <a:endParaRPr lang="en-US"/>
          </a:p>
        </p:txBody>
      </p:sp>
    </p:spTree>
    <p:extLst>
      <p:ext uri="{BB962C8B-B14F-4D97-AF65-F5344CB8AC3E}">
        <p14:creationId xmlns:p14="http://schemas.microsoft.com/office/powerpoint/2010/main" val="38129248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33</a:t>
            </a:fld>
            <a:endParaRPr lang="en-US"/>
          </a:p>
        </p:txBody>
      </p:sp>
    </p:spTree>
    <p:extLst>
      <p:ext uri="{BB962C8B-B14F-4D97-AF65-F5344CB8AC3E}">
        <p14:creationId xmlns:p14="http://schemas.microsoft.com/office/powerpoint/2010/main" val="19433774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EBA5BD7-F043-4D1B-AA17-CD412FC534DE}" type="slidenum">
              <a:rPr lang="en-US" smtClean="0"/>
              <a:t>56</a:t>
            </a:fld>
            <a:endParaRPr lang="en-US"/>
          </a:p>
        </p:txBody>
      </p:sp>
    </p:spTree>
    <p:extLst>
      <p:ext uri="{BB962C8B-B14F-4D97-AF65-F5344CB8AC3E}">
        <p14:creationId xmlns:p14="http://schemas.microsoft.com/office/powerpoint/2010/main" val="4587144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F0DFD029-FB74-4578-B929-F66AA97659CA}" type="datetimeFigureOut">
              <a:rPr lang="en-US"/>
              <a:t>12/18/18</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12/18/18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12/18/18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F0DFD029-FB74-4578-B929-F66AA97659CA}" type="datetimeFigureOut">
              <a:rPr lang="en-US"/>
              <a:t>12/18/18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0DFD029-FB74-4578-B929-F66AA97659CA}" type="datetimeFigureOut">
              <a:rPr lang="en-US"/>
              <a:t>12/18/18</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12/18/18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F0DFD029-FB74-4578-B929-F66AA97659CA}" type="datetimeFigureOut">
              <a:rPr lang="en-US"/>
              <a:t>12/18/18</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F0DFD029-FB74-4578-B929-F66AA97659CA}" type="datetimeFigureOut">
              <a:rPr lang="en-US"/>
              <a:t>12/18/18</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DFD029-FB74-4578-B929-F66AA97659CA}" type="datetimeFigureOut">
              <a:rPr lang="en-US"/>
              <a:t>12/18/18</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F0DFD029-FB74-4578-B929-F66AA97659CA}" type="datetimeFigureOut">
              <a:rPr lang="en-US"/>
              <a:t>12/18/18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F0DFD029-FB74-4578-B929-F66AA97659CA}" type="datetimeFigureOut">
              <a:rPr lang="en-US"/>
              <a:t>12/18/18</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F0DFD029-FB74-4578-B929-F66AA97659CA}" type="datetimeFigureOut">
              <a:rPr lang="en-US"/>
              <a:pPr/>
              <a:t>12/18/18</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hyperlink" Target="http://www.siasa.com.ar/Folletos/ITLARTop50.pdf"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meteo.caearte.conae.gov.ar/"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hyperlink" Target="https://github.com/lvc0107/wrf_mendieta" TargetMode="Externa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wrf-model.org/index.php" TargetMode="Externa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3.tif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44.tiff"/><Relationship Id="rId1" Type="http://schemas.openxmlformats.org/officeDocument/2006/relationships/slideLayout" Target="../slideLayouts/slideLayout2.xml"/><Relationship Id="rId4" Type="http://schemas.openxmlformats.org/officeDocument/2006/relationships/image" Target="../media/image46.tiff"/></Relationships>
</file>

<file path=ppt/slides/_rels/slide62.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image" Target="../media/image49.tiff"/><Relationship Id="rId1" Type="http://schemas.openxmlformats.org/officeDocument/2006/relationships/slideLayout" Target="../slideLayouts/slideLayout2.xml"/><Relationship Id="rId4" Type="http://schemas.openxmlformats.org/officeDocument/2006/relationships/image" Target="../media/image51.tiff"/></Relationships>
</file>

<file path=ppt/slides/_rels/slide6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tiff"/></Relationships>
</file>

<file path=ppt/slides/_rels/slide66.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aws-samples/aws-hpc-workshops/blob/master/README-WRF.rst"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2412" y="742949"/>
            <a:ext cx="8735325" cy="1212851"/>
          </a:xfrm>
        </p:spPr>
        <p:txBody>
          <a:bodyPr/>
          <a:lstStyle/>
          <a:p>
            <a:r>
              <a:rPr lang="en-US" dirty="0"/>
              <a:t>WRF </a:t>
            </a:r>
            <a:r>
              <a:rPr lang="es-GT" dirty="0"/>
              <a:t>en</a:t>
            </a:r>
            <a:r>
              <a:rPr lang="en-US" dirty="0"/>
              <a:t> Mendieta</a:t>
            </a:r>
          </a:p>
        </p:txBody>
      </p:sp>
      <p:sp>
        <p:nvSpPr>
          <p:cNvPr id="5" name="Subtitle 4"/>
          <p:cNvSpPr>
            <a:spLocks noGrp="1"/>
          </p:cNvSpPr>
          <p:nvPr>
            <p:ph type="subTitle" idx="1"/>
          </p:nvPr>
        </p:nvSpPr>
        <p:spPr>
          <a:xfrm>
            <a:off x="1432929" y="2010372"/>
            <a:ext cx="8914289" cy="2463800"/>
          </a:xfrm>
        </p:spPr>
        <p:txBody>
          <a:bodyPr>
            <a:normAutofit fontScale="92500" lnSpcReduction="20000"/>
          </a:bodyPr>
          <a:lstStyle/>
          <a:p>
            <a:r>
              <a:rPr lang="es-AR" dirty="0"/>
              <a:t>trabajo de tesis para licenciatura en ciencias de la computación</a:t>
            </a:r>
            <a:br>
              <a:rPr lang="es-AR" dirty="0"/>
            </a:br>
            <a:br>
              <a:rPr lang="es-AR" dirty="0"/>
            </a:br>
            <a:endParaRPr lang="es-AR" dirty="0"/>
          </a:p>
          <a:p>
            <a:pPr algn="just"/>
            <a:r>
              <a:rPr lang="es-AR" dirty="0"/>
              <a:t>“ACELERACIÓN DE UN MODELO NUMÉRICO DE PREDICCIÓN DEL TIEMPO PARA APLICACIONES EN ALERTA TEMPRANA A EMERGENCIAS AMBIENTALES”</a:t>
            </a:r>
            <a:br>
              <a:rPr lang="es-AR" dirty="0"/>
            </a:br>
            <a:endParaRPr lang="en-US" dirty="0"/>
          </a:p>
        </p:txBody>
      </p:sp>
      <p:sp>
        <p:nvSpPr>
          <p:cNvPr id="7" name="Subtitle 4"/>
          <p:cNvSpPr txBox="1">
            <a:spLocks/>
          </p:cNvSpPr>
          <p:nvPr/>
        </p:nvSpPr>
        <p:spPr>
          <a:xfrm>
            <a:off x="8228013" y="4953000"/>
            <a:ext cx="2209800" cy="533400"/>
          </a:xfrm>
          <a:prstGeom prst="rect">
            <a:avLst/>
          </a:prstGeom>
        </p:spPr>
        <p:txBody>
          <a:bodyPr vert="horz" lIns="121899" tIns="60949" rIns="121899" bIns="60949" rtlCol="0">
            <a:normAutofit fontScale="62500" lnSpcReduction="20000"/>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mn-lt"/>
                <a:ea typeface="+mn-ea"/>
                <a:cs typeface="+mn-cs"/>
              </a:defRPr>
            </a:lvl1pPr>
            <a:lvl2pPr marL="609493" indent="0" algn="ctr" defTabSz="1218987" rtl="0"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s-AR" dirty="0"/>
              <a:t>Miguel VArgas</a:t>
            </a:r>
            <a:br>
              <a:rPr lang="es-AR" dirty="0"/>
            </a:br>
            <a:endParaRPr lang="en-US" dirty="0"/>
          </a:p>
        </p:txBody>
      </p:sp>
      <p:sp>
        <p:nvSpPr>
          <p:cNvPr id="6" name="Subtitle 4">
            <a:extLst>
              <a:ext uri="{FF2B5EF4-FFF2-40B4-BE49-F238E27FC236}">
                <a16:creationId xmlns:a16="http://schemas.microsoft.com/office/drawing/2014/main" id="{848C0D2C-9654-B446-B97F-E45FAC3A309A}"/>
              </a:ext>
            </a:extLst>
          </p:cNvPr>
          <p:cNvSpPr txBox="1">
            <a:spLocks/>
          </p:cNvSpPr>
          <p:nvPr/>
        </p:nvSpPr>
        <p:spPr>
          <a:xfrm>
            <a:off x="10941434" y="6394450"/>
            <a:ext cx="942075" cy="266700"/>
          </a:xfrm>
          <a:prstGeom prst="rect">
            <a:avLst/>
          </a:prstGeom>
        </p:spPr>
        <p:txBody>
          <a:bodyPr vert="horz" lIns="121899" tIns="60949" rIns="121899" bIns="60949" rtlCol="0">
            <a:normAutofit fontScale="85000" lnSpcReduction="20000"/>
          </a:bodyPr>
          <a:lstStyle>
            <a:lvl1pPr marL="0" indent="0" algn="l" defTabSz="1218987" rtl="0" eaLnBrk="1" latinLnBrk="0" hangingPunct="1">
              <a:lnSpc>
                <a:spcPct val="90000"/>
              </a:lnSpc>
              <a:spcBef>
                <a:spcPts val="0"/>
              </a:spcBef>
              <a:buClr>
                <a:schemeClr val="accent1"/>
              </a:buClr>
              <a:buSzPct val="100000"/>
              <a:buFont typeface="Arial" pitchFamily="34" charset="0"/>
              <a:buNone/>
              <a:defRPr sz="2800" kern="1200" cap="all" spc="200" baseline="0">
                <a:solidFill>
                  <a:schemeClr val="accent1"/>
                </a:solidFill>
                <a:latin typeface="+mn-lt"/>
                <a:ea typeface="+mn-ea"/>
                <a:cs typeface="+mn-cs"/>
              </a:defRPr>
            </a:lvl1pPr>
            <a:lvl2pPr marL="609493" indent="0" algn="ctr" defTabSz="1218987" rtl="0" eaLnBrk="1" latinLnBrk="0" hangingPunct="1">
              <a:lnSpc>
                <a:spcPct val="90000"/>
              </a:lnSpc>
              <a:spcBef>
                <a:spcPts val="800"/>
              </a:spcBef>
              <a:buClr>
                <a:schemeClr val="accent1"/>
              </a:buClr>
              <a:buSzPct val="80000"/>
              <a:buFont typeface="Arial" pitchFamily="34" charset="0"/>
              <a:buNone/>
              <a:defRPr sz="2400" kern="1200">
                <a:solidFill>
                  <a:schemeClr val="tx1">
                    <a:tint val="75000"/>
                  </a:schemeClr>
                </a:solidFill>
                <a:latin typeface="+mn-lt"/>
                <a:ea typeface="+mn-ea"/>
                <a:cs typeface="+mn-cs"/>
              </a:defRPr>
            </a:lvl2pPr>
            <a:lvl3pPr marL="121898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3pPr>
            <a:lvl4pPr marL="182848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4pPr>
            <a:lvl5pPr marL="2437973"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5pPr>
            <a:lvl6pPr marL="3047467"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6pPr>
            <a:lvl7pPr marL="3656960" indent="0" algn="ctr" defTabSz="1218987" rtl="0" eaLnBrk="1" latinLnBrk="0" hangingPunct="1">
              <a:lnSpc>
                <a:spcPct val="90000"/>
              </a:lnSpc>
              <a:spcBef>
                <a:spcPts val="800"/>
              </a:spcBef>
              <a:buClr>
                <a:schemeClr val="accent1"/>
              </a:buClr>
              <a:buSzPct val="80000"/>
              <a:buFont typeface="Arial" pitchFamily="34" charset="0"/>
              <a:buNone/>
              <a:defRPr sz="2000" kern="1200">
                <a:solidFill>
                  <a:schemeClr val="tx1">
                    <a:tint val="75000"/>
                  </a:schemeClr>
                </a:solidFill>
                <a:latin typeface="+mn-lt"/>
                <a:ea typeface="+mn-ea"/>
                <a:cs typeface="+mn-cs"/>
              </a:defRPr>
            </a:lvl7pPr>
            <a:lvl8pPr marL="4266453"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8pPr>
            <a:lvl9pPr marL="4875947" indent="0" algn="ctr" defTabSz="1218987" rtl="0" eaLnBrk="1" latinLnBrk="0" hangingPunct="1">
              <a:lnSpc>
                <a:spcPct val="90000"/>
              </a:lnSpc>
              <a:spcBef>
                <a:spcPts val="800"/>
              </a:spcBef>
              <a:buClr>
                <a:schemeClr val="accent1"/>
              </a:buClr>
              <a:buSzPct val="80000"/>
              <a:buFont typeface="Arial" pitchFamily="34" charset="0"/>
              <a:buNone/>
              <a:defRPr sz="2000" kern="1200" baseline="0">
                <a:solidFill>
                  <a:schemeClr val="tx1">
                    <a:tint val="75000"/>
                  </a:schemeClr>
                </a:solidFill>
                <a:latin typeface="+mn-lt"/>
                <a:ea typeface="+mn-ea"/>
                <a:cs typeface="+mn-cs"/>
              </a:defRPr>
            </a:lvl9pPr>
          </a:lstStyle>
          <a:p>
            <a:r>
              <a:rPr lang="es-AR" sz="1400" dirty="0"/>
              <a:t>Dic 18</a:t>
            </a:r>
            <a:endParaRPr lang="en-US" sz="1400" dirty="0"/>
          </a:p>
        </p:txBody>
      </p:sp>
    </p:spTree>
    <p:extLst>
      <p:ext uri="{BB962C8B-B14F-4D97-AF65-F5344CB8AC3E}">
        <p14:creationId xmlns:p14="http://schemas.microsoft.com/office/powerpoint/2010/main" val="13322918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640" y="3760730"/>
            <a:ext cx="4308701" cy="2944870"/>
          </a:xfrm>
          <a:prstGeom prst="rect">
            <a:avLst/>
          </a:prstGeom>
        </p:spPr>
      </p:pic>
      <p:pic>
        <p:nvPicPr>
          <p:cNvPr id="3" name="Content Placeholder 2"/>
          <p:cNvPicPr>
            <a:picLocks noGrp="1" noChangeAspect="1"/>
          </p:cNvPicPr>
          <p:nvPr>
            <p:ph idx="1"/>
          </p:nvPr>
        </p:nvPicPr>
        <p:blipFill>
          <a:blip r:embed="rId3"/>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a:t>Discretización del </a:t>
            </a:r>
            <a:r>
              <a:rPr lang="en-US" sz="2400" dirty="0" err="1"/>
              <a:t>modelo</a:t>
            </a:r>
            <a:r>
              <a:rPr lang="en-US" sz="2400" dirty="0"/>
              <a:t> </a:t>
            </a:r>
            <a:r>
              <a:rPr lang="es-PY" sz="2400" dirty="0"/>
              <a:t>atmosférico</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878" y="3733800"/>
            <a:ext cx="4319518" cy="2971800"/>
          </a:xfrm>
          <a:prstGeom prst="rect">
            <a:avLst/>
          </a:prstGeom>
        </p:spPr>
      </p:pic>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8DC7D11-5DC6-DA43-8A72-E12C9330BC90}"/>
              </a:ext>
            </a:extLst>
          </p:cNvPr>
          <p:cNvSpPr txBox="1"/>
          <p:nvPr/>
        </p:nvSpPr>
        <p:spPr>
          <a:xfrm>
            <a:off x="1288820" y="1102205"/>
            <a:ext cx="9910991" cy="3016210"/>
          </a:xfrm>
          <a:prstGeom prst="rect">
            <a:avLst/>
          </a:prstGeom>
          <a:noFill/>
        </p:spPr>
        <p:txBody>
          <a:bodyPr wrap="square" rtlCol="0">
            <a:spAutoFit/>
          </a:bodyPr>
          <a:lstStyle/>
          <a:p>
            <a:r>
              <a:rPr lang="es-AR" sz="2000" dirty="0"/>
              <a:t>De modelos globales a modelos regionales</a:t>
            </a:r>
          </a:p>
          <a:p>
            <a:endParaRPr lang="es-AR" sz="2800" dirty="0"/>
          </a:p>
          <a:p>
            <a:r>
              <a:rPr lang="es-AR" sz="1400" dirty="0"/>
              <a:t>El modelo divide la atmósfera en varias capas discretas horizontales y </a:t>
            </a:r>
          </a:p>
          <a:p>
            <a:r>
              <a:rPr lang="es-AR" sz="1400" dirty="0"/>
              <a:t>cada una de ellas a su vez es dividida en un número de celdas,  donde </a:t>
            </a:r>
          </a:p>
          <a:p>
            <a:r>
              <a:rPr lang="es-AR" sz="1400" dirty="0"/>
              <a:t>las variables son evaluadas en el centro de cada celda</a:t>
            </a:r>
          </a:p>
          <a:p>
            <a:endParaRPr lang="en-US" sz="2000" dirty="0"/>
          </a:p>
          <a:p>
            <a:r>
              <a:rPr lang="en-US" sz="2000" dirty="0"/>
              <a:t>regional = mayor </a:t>
            </a:r>
            <a:r>
              <a:rPr lang="es-ES" sz="2000" dirty="0"/>
              <a:t>resolución</a:t>
            </a:r>
            <a:r>
              <a:rPr lang="en-US" sz="2000" dirty="0"/>
              <a:t> </a:t>
            </a:r>
          </a:p>
          <a:p>
            <a:r>
              <a:rPr lang="es-NI" sz="2000" dirty="0"/>
              <a:t>sobre</a:t>
            </a:r>
            <a:r>
              <a:rPr lang="en-US" sz="2000" dirty="0"/>
              <a:t> </a:t>
            </a:r>
            <a:r>
              <a:rPr lang="es-NI" sz="2000" dirty="0"/>
              <a:t>dominios</a:t>
            </a:r>
            <a:r>
              <a:rPr lang="en-US" sz="2000" dirty="0"/>
              <a:t> mas </a:t>
            </a:r>
            <a:r>
              <a:rPr lang="es-PY" sz="2000" dirty="0"/>
              <a:t>pequeños</a:t>
            </a:r>
            <a:br>
              <a:rPr lang="es-PY" sz="2000" dirty="0"/>
            </a:br>
            <a:r>
              <a:rPr lang="es-PY" sz="1400" dirty="0"/>
              <a:t>(</a:t>
            </a:r>
            <a:r>
              <a:rPr lang="es-ES" sz="1400" dirty="0"/>
              <a:t>A mayor resolución el modelo puede describir fenómenos de menor escala)</a:t>
            </a:r>
          </a:p>
          <a:p>
            <a:endParaRPr lang="es-PY" sz="2000" dirty="0"/>
          </a:p>
        </p:txBody>
      </p:sp>
    </p:spTree>
    <p:extLst>
      <p:ext uri="{BB962C8B-B14F-4D97-AF65-F5344CB8AC3E}">
        <p14:creationId xmlns:p14="http://schemas.microsoft.com/office/powerpoint/2010/main" val="2388182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640" y="3760730"/>
            <a:ext cx="4308701" cy="2944870"/>
          </a:xfrm>
          <a:prstGeom prst="rect">
            <a:avLst/>
          </a:prstGeom>
        </p:spPr>
      </p:pic>
      <p:pic>
        <p:nvPicPr>
          <p:cNvPr id="3" name="Content Placeholder 2"/>
          <p:cNvPicPr>
            <a:picLocks noGrp="1" noChangeAspect="1"/>
          </p:cNvPicPr>
          <p:nvPr>
            <p:ph idx="1"/>
          </p:nvPr>
        </p:nvPicPr>
        <p:blipFill>
          <a:blip r:embed="rId3"/>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a:t>Discretización del </a:t>
            </a:r>
            <a:r>
              <a:rPr lang="en-US" sz="2400" dirty="0" err="1"/>
              <a:t>modelo</a:t>
            </a:r>
            <a:r>
              <a:rPr lang="en-US" sz="2400" dirty="0"/>
              <a:t> </a:t>
            </a:r>
            <a:r>
              <a:rPr lang="es-PY" sz="2400" dirty="0"/>
              <a:t>atmosférico</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878" y="3733800"/>
            <a:ext cx="4319518" cy="2971800"/>
          </a:xfrm>
          <a:prstGeom prst="rect">
            <a:avLst/>
          </a:prstGeom>
        </p:spPr>
      </p:pic>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551612" y="381000"/>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9" name="TextBox 8">
            <a:extLst>
              <a:ext uri="{FF2B5EF4-FFF2-40B4-BE49-F238E27FC236}">
                <a16:creationId xmlns:a16="http://schemas.microsoft.com/office/drawing/2014/main" id="{38DC7D11-5DC6-DA43-8A72-E12C9330BC90}"/>
              </a:ext>
            </a:extLst>
          </p:cNvPr>
          <p:cNvSpPr txBox="1"/>
          <p:nvPr/>
        </p:nvSpPr>
        <p:spPr>
          <a:xfrm>
            <a:off x="1288820" y="1102205"/>
            <a:ext cx="9910991" cy="3016210"/>
          </a:xfrm>
          <a:prstGeom prst="rect">
            <a:avLst/>
          </a:prstGeom>
          <a:noFill/>
        </p:spPr>
        <p:txBody>
          <a:bodyPr wrap="square" rtlCol="0">
            <a:spAutoFit/>
          </a:bodyPr>
          <a:lstStyle/>
          <a:p>
            <a:r>
              <a:rPr lang="es-AR" sz="2000" dirty="0"/>
              <a:t>De modelos globales a modelos regionales</a:t>
            </a:r>
          </a:p>
          <a:p>
            <a:endParaRPr lang="es-AR" sz="2800" dirty="0"/>
          </a:p>
          <a:p>
            <a:r>
              <a:rPr lang="es-AR" sz="1400" dirty="0"/>
              <a:t>El modelo divide la atmósfera en varias capas discretas horizontales y </a:t>
            </a:r>
          </a:p>
          <a:p>
            <a:r>
              <a:rPr lang="es-AR" sz="1400" dirty="0"/>
              <a:t>cada una de ellas a su vez es dividida en un número de celdas,  donde </a:t>
            </a:r>
          </a:p>
          <a:p>
            <a:r>
              <a:rPr lang="es-AR" sz="1400" dirty="0"/>
              <a:t>las variables son evaluadas en el centro de cada celda</a:t>
            </a:r>
          </a:p>
          <a:p>
            <a:endParaRPr lang="en-US" sz="2000" dirty="0"/>
          </a:p>
          <a:p>
            <a:r>
              <a:rPr lang="en-US" sz="2000" dirty="0"/>
              <a:t>regional = mayor </a:t>
            </a:r>
            <a:r>
              <a:rPr lang="es-ES" sz="2000" dirty="0"/>
              <a:t>resolución</a:t>
            </a:r>
            <a:r>
              <a:rPr lang="en-US" sz="2000" dirty="0"/>
              <a:t> </a:t>
            </a:r>
          </a:p>
          <a:p>
            <a:r>
              <a:rPr lang="es-NI" sz="2000" dirty="0"/>
              <a:t>sobre</a:t>
            </a:r>
            <a:r>
              <a:rPr lang="en-US" sz="2000" dirty="0"/>
              <a:t> </a:t>
            </a:r>
            <a:r>
              <a:rPr lang="es-NI" sz="2000" dirty="0"/>
              <a:t>dominios</a:t>
            </a:r>
            <a:r>
              <a:rPr lang="en-US" sz="2000" dirty="0"/>
              <a:t> mas </a:t>
            </a:r>
            <a:r>
              <a:rPr lang="es-PY" sz="2000" dirty="0"/>
              <a:t>pequeños</a:t>
            </a:r>
            <a:br>
              <a:rPr lang="es-PY" sz="2000" dirty="0"/>
            </a:br>
            <a:r>
              <a:rPr lang="es-PY" sz="1400" dirty="0"/>
              <a:t>(</a:t>
            </a:r>
            <a:r>
              <a:rPr lang="es-ES" sz="1400" dirty="0"/>
              <a:t>A mayor resolución el modelo puede describir fenómenos de menor escala)</a:t>
            </a:r>
          </a:p>
          <a:p>
            <a:endParaRPr lang="es-PY" sz="2000" dirty="0"/>
          </a:p>
        </p:txBody>
      </p:sp>
    </p:spTree>
    <p:extLst>
      <p:ext uri="{BB962C8B-B14F-4D97-AF65-F5344CB8AC3E}">
        <p14:creationId xmlns:p14="http://schemas.microsoft.com/office/powerpoint/2010/main" val="12553063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640" y="3760730"/>
            <a:ext cx="4308701" cy="2944870"/>
          </a:xfrm>
          <a:prstGeom prst="rect">
            <a:avLst/>
          </a:prstGeom>
        </p:spPr>
      </p:pic>
      <p:pic>
        <p:nvPicPr>
          <p:cNvPr id="3" name="Content Placeholder 2"/>
          <p:cNvPicPr>
            <a:picLocks noGrp="1" noChangeAspect="1"/>
          </p:cNvPicPr>
          <p:nvPr>
            <p:ph idx="1"/>
          </p:nvPr>
        </p:nvPicPr>
        <p:blipFill>
          <a:blip r:embed="rId3"/>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a:t>Discretización del </a:t>
            </a:r>
            <a:r>
              <a:rPr lang="en-US" sz="2400" dirty="0" err="1"/>
              <a:t>modelo</a:t>
            </a:r>
            <a:r>
              <a:rPr lang="en-US" sz="2400" dirty="0"/>
              <a:t> </a:t>
            </a:r>
            <a:r>
              <a:rPr lang="es-PY" sz="2400" dirty="0"/>
              <a:t>atmosférico</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878" y="3733800"/>
            <a:ext cx="4319518" cy="2971800"/>
          </a:xfrm>
          <a:prstGeom prst="rect">
            <a:avLst/>
          </a:prstGeom>
        </p:spPr>
      </p:pic>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1833878" y="3733800"/>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9" name="TextBox 8">
            <a:extLst>
              <a:ext uri="{FF2B5EF4-FFF2-40B4-BE49-F238E27FC236}">
                <a16:creationId xmlns:a16="http://schemas.microsoft.com/office/drawing/2014/main" id="{38DC7D11-5DC6-DA43-8A72-E12C9330BC90}"/>
              </a:ext>
            </a:extLst>
          </p:cNvPr>
          <p:cNvSpPr txBox="1"/>
          <p:nvPr/>
        </p:nvSpPr>
        <p:spPr>
          <a:xfrm>
            <a:off x="1288820" y="1102205"/>
            <a:ext cx="9910991" cy="3016210"/>
          </a:xfrm>
          <a:prstGeom prst="rect">
            <a:avLst/>
          </a:prstGeom>
          <a:noFill/>
        </p:spPr>
        <p:txBody>
          <a:bodyPr wrap="square" rtlCol="0">
            <a:spAutoFit/>
          </a:bodyPr>
          <a:lstStyle/>
          <a:p>
            <a:r>
              <a:rPr lang="es-AR" sz="2000" dirty="0"/>
              <a:t>De modelos globales a modelos regionales</a:t>
            </a:r>
          </a:p>
          <a:p>
            <a:endParaRPr lang="es-AR" sz="2800" dirty="0"/>
          </a:p>
          <a:p>
            <a:r>
              <a:rPr lang="es-AR" sz="1400" dirty="0"/>
              <a:t>El modelo divide la atmósfera en varias capas discretas horizontales y </a:t>
            </a:r>
          </a:p>
          <a:p>
            <a:r>
              <a:rPr lang="es-AR" sz="1400" dirty="0"/>
              <a:t>cada una de ellas a su vez es dividida en un número de celdas,  donde </a:t>
            </a:r>
          </a:p>
          <a:p>
            <a:r>
              <a:rPr lang="es-AR" sz="1400" dirty="0"/>
              <a:t>las variables son evaluadas en el centro de cada celda</a:t>
            </a:r>
          </a:p>
          <a:p>
            <a:endParaRPr lang="en-US" sz="2000" dirty="0"/>
          </a:p>
          <a:p>
            <a:r>
              <a:rPr lang="en-US" sz="2000" dirty="0"/>
              <a:t>regional = mayor </a:t>
            </a:r>
            <a:r>
              <a:rPr lang="es-ES" sz="2000" dirty="0"/>
              <a:t>resolución</a:t>
            </a:r>
            <a:r>
              <a:rPr lang="en-US" sz="2000" dirty="0"/>
              <a:t> </a:t>
            </a:r>
          </a:p>
          <a:p>
            <a:r>
              <a:rPr lang="es-NI" sz="2000" dirty="0"/>
              <a:t>sobre</a:t>
            </a:r>
            <a:r>
              <a:rPr lang="en-US" sz="2000" dirty="0"/>
              <a:t> </a:t>
            </a:r>
            <a:r>
              <a:rPr lang="es-NI" sz="2000" dirty="0"/>
              <a:t>dominios</a:t>
            </a:r>
            <a:r>
              <a:rPr lang="en-US" sz="2000" dirty="0"/>
              <a:t> mas </a:t>
            </a:r>
            <a:r>
              <a:rPr lang="es-PY" sz="2000" dirty="0"/>
              <a:t>pequeños</a:t>
            </a:r>
            <a:br>
              <a:rPr lang="es-PY" sz="2000" dirty="0"/>
            </a:br>
            <a:r>
              <a:rPr lang="es-PY" sz="1400" dirty="0"/>
              <a:t>(</a:t>
            </a:r>
            <a:r>
              <a:rPr lang="es-ES" sz="1400" dirty="0"/>
              <a:t>A mayor resolución el modelo puede describir fenómenos de menor escala)</a:t>
            </a:r>
          </a:p>
          <a:p>
            <a:endParaRPr lang="es-PY" sz="2000" dirty="0"/>
          </a:p>
        </p:txBody>
      </p:sp>
    </p:spTree>
    <p:extLst>
      <p:ext uri="{BB962C8B-B14F-4D97-AF65-F5344CB8AC3E}">
        <p14:creationId xmlns:p14="http://schemas.microsoft.com/office/powerpoint/2010/main" val="236265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90640" y="3760730"/>
            <a:ext cx="4308701" cy="2944870"/>
          </a:xfrm>
          <a:prstGeom prst="rect">
            <a:avLst/>
          </a:prstGeom>
        </p:spPr>
      </p:pic>
      <p:pic>
        <p:nvPicPr>
          <p:cNvPr id="3" name="Content Placeholder 2"/>
          <p:cNvPicPr>
            <a:picLocks noGrp="1" noChangeAspect="1"/>
          </p:cNvPicPr>
          <p:nvPr>
            <p:ph idx="1"/>
          </p:nvPr>
        </p:nvPicPr>
        <p:blipFill>
          <a:blip r:embed="rId3"/>
          <a:stretch>
            <a:fillRect/>
          </a:stretch>
        </p:blipFill>
        <p:spPr>
          <a:xfrm>
            <a:off x="6490141" y="334409"/>
            <a:ext cx="4353004" cy="2971800"/>
          </a:xfrm>
          <a:prstGeom prst="rect">
            <a:avLst/>
          </a:prstGeom>
        </p:spPr>
      </p:pic>
      <p:sp>
        <p:nvSpPr>
          <p:cNvPr id="7" name="Title 6"/>
          <p:cNvSpPr>
            <a:spLocks noGrp="1"/>
          </p:cNvSpPr>
          <p:nvPr>
            <p:ph type="title"/>
          </p:nvPr>
        </p:nvSpPr>
        <p:spPr>
          <a:xfrm>
            <a:off x="973146" y="381000"/>
            <a:ext cx="10360501" cy="674614"/>
          </a:xfrm>
        </p:spPr>
        <p:txBody>
          <a:bodyPr/>
          <a:lstStyle/>
          <a:p>
            <a:r>
              <a:rPr lang="en-US" dirty="0"/>
              <a:t>WRF: </a:t>
            </a:r>
            <a:r>
              <a:rPr lang="en-US" sz="2400" dirty="0"/>
              <a:t>Discretización del </a:t>
            </a:r>
            <a:r>
              <a:rPr lang="en-US" sz="2400" dirty="0" err="1"/>
              <a:t>modelo</a:t>
            </a:r>
            <a:r>
              <a:rPr lang="en-US" sz="2400" dirty="0"/>
              <a:t> </a:t>
            </a:r>
            <a:r>
              <a:rPr lang="es-PY" sz="2400" dirty="0"/>
              <a:t>atmosférico</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33878" y="3733800"/>
            <a:ext cx="4319518" cy="2971800"/>
          </a:xfrm>
          <a:prstGeom prst="rect">
            <a:avLst/>
          </a:prstGeom>
        </p:spPr>
      </p:pic>
      <p:cxnSp>
        <p:nvCxnSpPr>
          <p:cNvPr id="11" name="Straight Arrow Connector 10"/>
          <p:cNvCxnSpPr/>
          <p:nvPr/>
        </p:nvCxnSpPr>
        <p:spPr>
          <a:xfrm>
            <a:off x="7635438" y="1828800"/>
            <a:ext cx="914400" cy="91440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575494" y="3733800"/>
            <a:ext cx="4319518" cy="2971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9" name="TextBox 8">
            <a:extLst>
              <a:ext uri="{FF2B5EF4-FFF2-40B4-BE49-F238E27FC236}">
                <a16:creationId xmlns:a16="http://schemas.microsoft.com/office/drawing/2014/main" id="{38DC7D11-5DC6-DA43-8A72-E12C9330BC90}"/>
              </a:ext>
            </a:extLst>
          </p:cNvPr>
          <p:cNvSpPr txBox="1"/>
          <p:nvPr/>
        </p:nvSpPr>
        <p:spPr>
          <a:xfrm>
            <a:off x="1288820" y="1102205"/>
            <a:ext cx="9910991" cy="3016210"/>
          </a:xfrm>
          <a:prstGeom prst="rect">
            <a:avLst/>
          </a:prstGeom>
          <a:noFill/>
        </p:spPr>
        <p:txBody>
          <a:bodyPr wrap="square" rtlCol="0">
            <a:spAutoFit/>
          </a:bodyPr>
          <a:lstStyle/>
          <a:p>
            <a:r>
              <a:rPr lang="es-AR" sz="2000" dirty="0"/>
              <a:t>De modelos globales a modelos regionales</a:t>
            </a:r>
          </a:p>
          <a:p>
            <a:endParaRPr lang="es-AR" sz="2800" dirty="0"/>
          </a:p>
          <a:p>
            <a:r>
              <a:rPr lang="es-AR" sz="1400" dirty="0"/>
              <a:t>El modelo divide la atmósfera en varias capas discretas horizontales y </a:t>
            </a:r>
          </a:p>
          <a:p>
            <a:r>
              <a:rPr lang="es-AR" sz="1400" dirty="0"/>
              <a:t>cada una de ellas a su vez es dividida en un número de celdas,  donde </a:t>
            </a:r>
          </a:p>
          <a:p>
            <a:r>
              <a:rPr lang="es-AR" sz="1400" dirty="0"/>
              <a:t>las variables son evaluadas en el centro de cada celda</a:t>
            </a:r>
          </a:p>
          <a:p>
            <a:endParaRPr lang="en-US" sz="2000" dirty="0"/>
          </a:p>
          <a:p>
            <a:r>
              <a:rPr lang="en-US" sz="2000" dirty="0"/>
              <a:t>regional = mayor </a:t>
            </a:r>
            <a:r>
              <a:rPr lang="es-ES" sz="2000" dirty="0"/>
              <a:t>resolución</a:t>
            </a:r>
            <a:r>
              <a:rPr lang="en-US" sz="2000" dirty="0"/>
              <a:t> </a:t>
            </a:r>
          </a:p>
          <a:p>
            <a:r>
              <a:rPr lang="es-NI" sz="2000" dirty="0"/>
              <a:t>sobre</a:t>
            </a:r>
            <a:r>
              <a:rPr lang="en-US" sz="2000" dirty="0"/>
              <a:t> </a:t>
            </a:r>
            <a:r>
              <a:rPr lang="es-NI" sz="2000" dirty="0"/>
              <a:t>dominios</a:t>
            </a:r>
            <a:r>
              <a:rPr lang="en-US" sz="2000" dirty="0"/>
              <a:t> mas </a:t>
            </a:r>
            <a:r>
              <a:rPr lang="es-PY" sz="2000" dirty="0"/>
              <a:t>pequeños</a:t>
            </a:r>
            <a:br>
              <a:rPr lang="es-PY" sz="2000" dirty="0"/>
            </a:br>
            <a:r>
              <a:rPr lang="es-PY" sz="1400" dirty="0"/>
              <a:t>(</a:t>
            </a:r>
            <a:r>
              <a:rPr lang="es-ES" sz="1400" dirty="0"/>
              <a:t>A mayor resolución el modelo puede describir fenómenos de menor escala)</a:t>
            </a:r>
          </a:p>
          <a:p>
            <a:endParaRPr lang="es-PY" sz="2000" dirty="0"/>
          </a:p>
        </p:txBody>
      </p:sp>
    </p:spTree>
    <p:extLst>
      <p:ext uri="{BB962C8B-B14F-4D97-AF65-F5344CB8AC3E}">
        <p14:creationId xmlns:p14="http://schemas.microsoft.com/office/powerpoint/2010/main" val="35050020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274637"/>
            <a:ext cx="2666999" cy="1223963"/>
          </a:xfrm>
        </p:spPr>
        <p:txBody>
          <a:bodyPr>
            <a:normAutofit fontScale="90000"/>
          </a:bodyPr>
          <a:lstStyle/>
          <a:p>
            <a:br>
              <a:rPr lang="en-US" dirty="0"/>
            </a:br>
            <a:r>
              <a:rPr lang="en-US" sz="4000" dirty="0" err="1"/>
              <a:t>Arquitectura</a:t>
            </a:r>
            <a:br>
              <a:rPr lang="en-US" sz="4000" dirty="0"/>
            </a:br>
            <a:r>
              <a:rPr lang="en-US" sz="4000" dirty="0"/>
              <a:t>de WRF</a:t>
            </a: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12" y="274636"/>
            <a:ext cx="7367031" cy="6172213"/>
          </a:xfrm>
          <a:prstGeom prst="rect">
            <a:avLst/>
          </a:prstGeom>
          <a:solidFill>
            <a:schemeClr val="accent1"/>
          </a:solidFill>
        </p:spPr>
      </p:pic>
      <p:sp>
        <p:nvSpPr>
          <p:cNvPr id="6" name="Right Arrow 5">
            <a:extLst>
              <a:ext uri="{FF2B5EF4-FFF2-40B4-BE49-F238E27FC236}">
                <a16:creationId xmlns:a16="http://schemas.microsoft.com/office/drawing/2014/main" id="{A1518728-8FC3-684E-BB84-062E8886073C}"/>
              </a:ext>
            </a:extLst>
          </p:cNvPr>
          <p:cNvSpPr/>
          <p:nvPr/>
        </p:nvSpPr>
        <p:spPr>
          <a:xfrm rot="5400000">
            <a:off x="2149585" y="4307866"/>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8" name="Rectangle 7">
            <a:extLst>
              <a:ext uri="{FF2B5EF4-FFF2-40B4-BE49-F238E27FC236}">
                <a16:creationId xmlns:a16="http://schemas.microsoft.com/office/drawing/2014/main" id="{17176DE5-A0F1-DB49-94D0-AD9243D49852}"/>
              </a:ext>
            </a:extLst>
          </p:cNvPr>
          <p:cNvSpPr/>
          <p:nvPr/>
        </p:nvSpPr>
        <p:spPr>
          <a:xfrm>
            <a:off x="1818296" y="4930914"/>
            <a:ext cx="972510" cy="707886"/>
          </a:xfrm>
          <a:prstGeom prst="rect">
            <a:avLst/>
          </a:prstGeom>
        </p:spPr>
        <p:txBody>
          <a:bodyPr wrap="none">
            <a:spAutoFit/>
          </a:bodyPr>
          <a:lstStyle/>
          <a:p>
            <a:r>
              <a:rPr lang="en-US" sz="4000" dirty="0"/>
              <a:t>GFS</a:t>
            </a:r>
          </a:p>
        </p:txBody>
      </p:sp>
      <p:sp>
        <p:nvSpPr>
          <p:cNvPr id="9" name="Right Arrow 8">
            <a:extLst>
              <a:ext uri="{FF2B5EF4-FFF2-40B4-BE49-F238E27FC236}">
                <a16:creationId xmlns:a16="http://schemas.microsoft.com/office/drawing/2014/main" id="{90679E1D-CABB-2C4D-A844-AB6B83E35A84}"/>
              </a:ext>
            </a:extLst>
          </p:cNvPr>
          <p:cNvSpPr/>
          <p:nvPr/>
        </p:nvSpPr>
        <p:spPr>
          <a:xfrm>
            <a:off x="3346145" y="4984751"/>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pic>
        <p:nvPicPr>
          <p:cNvPr id="10" name="Picture 9">
            <a:extLst>
              <a:ext uri="{FF2B5EF4-FFF2-40B4-BE49-F238E27FC236}">
                <a16:creationId xmlns:a16="http://schemas.microsoft.com/office/drawing/2014/main" id="{83455715-4614-544B-A2BE-37900C69A4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629" y="1752600"/>
            <a:ext cx="2599845" cy="2270751"/>
          </a:xfrm>
          <a:prstGeom prst="rect">
            <a:avLst/>
          </a:prstGeom>
        </p:spPr>
      </p:pic>
    </p:spTree>
    <p:extLst>
      <p:ext uri="{BB962C8B-B14F-4D97-AF65-F5344CB8AC3E}">
        <p14:creationId xmlns:p14="http://schemas.microsoft.com/office/powerpoint/2010/main" val="25501410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13212" y="274636"/>
            <a:ext cx="7367031" cy="6172213"/>
          </a:xfrm>
          <a:prstGeom prst="rect">
            <a:avLst/>
          </a:prstGeom>
          <a:solidFill>
            <a:schemeClr val="accent1"/>
          </a:solidFill>
        </p:spPr>
      </p:pic>
      <p:sp>
        <p:nvSpPr>
          <p:cNvPr id="2" name="Rectangle 1"/>
          <p:cNvSpPr/>
          <p:nvPr/>
        </p:nvSpPr>
        <p:spPr>
          <a:xfrm>
            <a:off x="4127573" y="3548090"/>
            <a:ext cx="6123261" cy="2887656"/>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6" name="Rectangle 5"/>
          <p:cNvSpPr/>
          <p:nvPr/>
        </p:nvSpPr>
        <p:spPr>
          <a:xfrm>
            <a:off x="10248382" y="2786090"/>
            <a:ext cx="1194831" cy="762000"/>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4629" y="1752600"/>
            <a:ext cx="2599845" cy="2270751"/>
          </a:xfrm>
          <a:prstGeom prst="rect">
            <a:avLst/>
          </a:prstGeom>
        </p:spPr>
      </p:pic>
      <p:sp>
        <p:nvSpPr>
          <p:cNvPr id="16" name="Right Arrow 15"/>
          <p:cNvSpPr/>
          <p:nvPr/>
        </p:nvSpPr>
        <p:spPr>
          <a:xfrm rot="5400000">
            <a:off x="2149585" y="4307866"/>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
        <p:nvSpPr>
          <p:cNvPr id="21" name="Title 6"/>
          <p:cNvSpPr>
            <a:spLocks noGrp="1"/>
          </p:cNvSpPr>
          <p:nvPr>
            <p:ph type="title"/>
          </p:nvPr>
        </p:nvSpPr>
        <p:spPr>
          <a:xfrm>
            <a:off x="1065212" y="274637"/>
            <a:ext cx="2666999" cy="1223963"/>
          </a:xfrm>
        </p:spPr>
        <p:txBody>
          <a:bodyPr>
            <a:normAutofit fontScale="90000"/>
          </a:bodyPr>
          <a:lstStyle/>
          <a:p>
            <a:br>
              <a:rPr lang="en-US" dirty="0"/>
            </a:br>
            <a:r>
              <a:rPr lang="en-US" sz="4000" dirty="0" err="1"/>
              <a:t>Arquitectura</a:t>
            </a:r>
            <a:br>
              <a:rPr lang="en-US" sz="4000" dirty="0"/>
            </a:br>
            <a:r>
              <a:rPr lang="en-US" sz="4000" dirty="0"/>
              <a:t>de WRF</a:t>
            </a:r>
          </a:p>
        </p:txBody>
      </p:sp>
      <p:sp>
        <p:nvSpPr>
          <p:cNvPr id="3" name="Rectangle 2">
            <a:extLst>
              <a:ext uri="{FF2B5EF4-FFF2-40B4-BE49-F238E27FC236}">
                <a16:creationId xmlns:a16="http://schemas.microsoft.com/office/drawing/2014/main" id="{21CC7D8C-126F-F04F-BE56-A99186EA0CFF}"/>
              </a:ext>
            </a:extLst>
          </p:cNvPr>
          <p:cNvSpPr/>
          <p:nvPr/>
        </p:nvSpPr>
        <p:spPr>
          <a:xfrm>
            <a:off x="1818296" y="4930914"/>
            <a:ext cx="972510" cy="707886"/>
          </a:xfrm>
          <a:prstGeom prst="rect">
            <a:avLst/>
          </a:prstGeom>
        </p:spPr>
        <p:txBody>
          <a:bodyPr wrap="none">
            <a:spAutoFit/>
          </a:bodyPr>
          <a:lstStyle/>
          <a:p>
            <a:r>
              <a:rPr lang="en-US" sz="4000" dirty="0"/>
              <a:t>GFS</a:t>
            </a:r>
          </a:p>
        </p:txBody>
      </p:sp>
      <p:sp>
        <p:nvSpPr>
          <p:cNvPr id="10" name="Right Arrow 9">
            <a:extLst>
              <a:ext uri="{FF2B5EF4-FFF2-40B4-BE49-F238E27FC236}">
                <a16:creationId xmlns:a16="http://schemas.microsoft.com/office/drawing/2014/main" id="{FED38A37-B925-1D41-83C0-5A1D8B69AB11}"/>
              </a:ext>
            </a:extLst>
          </p:cNvPr>
          <p:cNvSpPr/>
          <p:nvPr/>
        </p:nvSpPr>
        <p:spPr>
          <a:xfrm>
            <a:off x="3346145" y="4984751"/>
            <a:ext cx="309931" cy="533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2800"/>
          </a:p>
        </p:txBody>
      </p:sp>
    </p:spTree>
    <p:extLst>
      <p:ext uri="{BB962C8B-B14F-4D97-AF65-F5344CB8AC3E}">
        <p14:creationId xmlns:p14="http://schemas.microsoft.com/office/powerpoint/2010/main" val="1468339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079192" y="1543333"/>
            <a:ext cx="10896829" cy="1384995"/>
          </a:xfrm>
          <a:prstGeom prst="rect">
            <a:avLst/>
          </a:prstGeom>
          <a:noFill/>
        </p:spPr>
        <p:txBody>
          <a:bodyPr wrap="none" rtlCol="0">
            <a:spAutoFit/>
          </a:bodyPr>
          <a:lstStyle/>
          <a:p>
            <a:r>
              <a:rPr lang="es-AR" sz="2800" dirty="0"/>
              <a:t>Ungrib.exe:  Descomprime inputs obtenidos de datos dinámicos (gribfiles)</a:t>
            </a:r>
          </a:p>
          <a:p>
            <a:r>
              <a:rPr lang="es-AR" sz="2800" dirty="0"/>
              <a:t>Geogrid.exe: Procesa inputs obtenidos de datos terrestres(estaticos)</a:t>
            </a:r>
          </a:p>
          <a:p>
            <a:r>
              <a:rPr lang="es-AR" sz="2800" dirty="0"/>
              <a:t>Metgrib.exe:  Genera inputs para  etapa de procesamiento</a:t>
            </a:r>
          </a:p>
        </p:txBody>
      </p:sp>
      <p:sp>
        <p:nvSpPr>
          <p:cNvPr id="8" name="Title 6"/>
          <p:cNvSpPr txBox="1">
            <a:spLocks/>
          </p:cNvSpPr>
          <p:nvPr/>
        </p:nvSpPr>
        <p:spPr>
          <a:xfrm>
            <a:off x="1034008" y="319370"/>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a:t>Pre-</a:t>
            </a:r>
            <a:r>
              <a:rPr lang="en-US" dirty="0" err="1"/>
              <a:t>procesamiento</a:t>
            </a:r>
            <a:r>
              <a:rPr lang="en-US" dirty="0"/>
              <a:t>:</a:t>
            </a:r>
          </a:p>
        </p:txBody>
      </p:sp>
      <p:sp>
        <p:nvSpPr>
          <p:cNvPr id="9" name="Title 6"/>
          <p:cNvSpPr txBox="1">
            <a:spLocks/>
          </p:cNvSpPr>
          <p:nvPr/>
        </p:nvSpPr>
        <p:spPr>
          <a:xfrm>
            <a:off x="1034009" y="2667000"/>
            <a:ext cx="10360501" cy="1223963"/>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a:t>Procesamiento</a:t>
            </a:r>
            <a:r>
              <a:rPr lang="en-US" dirty="0"/>
              <a:t>:</a:t>
            </a:r>
          </a:p>
        </p:txBody>
      </p:sp>
      <p:sp>
        <p:nvSpPr>
          <p:cNvPr id="10" name="TextBox 9"/>
          <p:cNvSpPr txBox="1"/>
          <p:nvPr/>
        </p:nvSpPr>
        <p:spPr>
          <a:xfrm>
            <a:off x="1183050" y="3898051"/>
            <a:ext cx="10621306" cy="2246769"/>
          </a:xfrm>
          <a:prstGeom prst="rect">
            <a:avLst/>
          </a:prstGeom>
          <a:noFill/>
        </p:spPr>
        <p:txBody>
          <a:bodyPr wrap="none" rtlCol="0">
            <a:spAutoFit/>
          </a:bodyPr>
          <a:lstStyle/>
          <a:p>
            <a:r>
              <a:rPr lang="es-AR" sz="2800" dirty="0"/>
              <a:t>real.exe: </a:t>
            </a:r>
            <a:r>
              <a:rPr lang="es-ES" sz="2800" dirty="0"/>
              <a:t>crea los datos de la condición inicial y condiciones de contorno</a:t>
            </a:r>
          </a:p>
          <a:p>
            <a:r>
              <a:rPr lang="es-AR" sz="2800" dirty="0"/>
              <a:t>para etapa de  procesamiento</a:t>
            </a:r>
          </a:p>
          <a:p>
            <a:endParaRPr lang="es-AR" sz="2800" dirty="0"/>
          </a:p>
          <a:p>
            <a:r>
              <a:rPr lang="es-AR" sz="2800" dirty="0"/>
              <a:t>wrf.exe :Es el procesamiento del pronostico.</a:t>
            </a:r>
            <a:br>
              <a:rPr lang="es-AR" sz="2800" dirty="0"/>
            </a:br>
            <a:endParaRPr lang="es-AR" sz="2800" dirty="0"/>
          </a:p>
        </p:txBody>
      </p:sp>
    </p:spTree>
    <p:extLst>
      <p:ext uri="{BB962C8B-B14F-4D97-AF65-F5344CB8AC3E}">
        <p14:creationId xmlns:p14="http://schemas.microsoft.com/office/powerpoint/2010/main" val="376612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34010" y="152400"/>
            <a:ext cx="10360501" cy="1223963"/>
          </a:xfrm>
        </p:spPr>
        <p:txBody>
          <a:bodyPr/>
          <a:lstStyle/>
          <a:p>
            <a:r>
              <a:rPr lang="en-US" dirty="0"/>
              <a:t>Post-</a:t>
            </a:r>
            <a:r>
              <a:rPr lang="en-US" dirty="0" err="1"/>
              <a:t>procesamiento</a:t>
            </a:r>
            <a:r>
              <a:rPr lang="en-US" dirty="0"/>
              <a:t>: </a:t>
            </a:r>
            <a:r>
              <a:rPr lang="en-US" dirty="0" err="1"/>
              <a:t>ARWPost</a:t>
            </a:r>
            <a:r>
              <a:rPr lang="en-US" dirty="0"/>
              <a:t> + </a:t>
            </a:r>
            <a:r>
              <a:rPr lang="en-US" dirty="0" err="1"/>
              <a:t>GrADS</a:t>
            </a:r>
            <a:endParaRPr lang="en-US" dirty="0"/>
          </a:p>
        </p:txBody>
      </p:sp>
      <p:sp>
        <p:nvSpPr>
          <p:cNvPr id="5" name="TextBox 4"/>
          <p:cNvSpPr txBox="1"/>
          <p:nvPr/>
        </p:nvSpPr>
        <p:spPr>
          <a:xfrm>
            <a:off x="1079191" y="1543333"/>
            <a:ext cx="10360501" cy="4154984"/>
          </a:xfrm>
          <a:prstGeom prst="rect">
            <a:avLst/>
          </a:prstGeom>
          <a:noFill/>
        </p:spPr>
        <p:txBody>
          <a:bodyPr wrap="square" rtlCol="0">
            <a:spAutoFit/>
          </a:bodyPr>
          <a:lstStyle/>
          <a:p>
            <a:r>
              <a:rPr lang="es-AR" dirty="0"/>
              <a:t>Software de post procesamiento </a:t>
            </a:r>
            <a:br>
              <a:rPr lang="es-AR" dirty="0"/>
            </a:br>
            <a:endParaRPr lang="es-AR" dirty="0"/>
          </a:p>
          <a:p>
            <a:r>
              <a:rPr lang="es-AR" dirty="0"/>
              <a:t>GrADS (</a:t>
            </a:r>
            <a:r>
              <a:rPr lang="en-US" dirty="0"/>
              <a:t>Grid Analysis and Display System</a:t>
            </a:r>
            <a:r>
              <a:rPr lang="es-AR" dirty="0"/>
              <a:t>) </a:t>
            </a:r>
            <a:r>
              <a:rPr lang="es-ES" dirty="0"/>
              <a:t> tiene la posibilidad de generar</a:t>
            </a:r>
            <a:r>
              <a:rPr lang="es-AR" dirty="0"/>
              <a:t> archivos en formato txt, tif y png con información sobre:</a:t>
            </a:r>
          </a:p>
          <a:p>
            <a:endParaRPr lang="es-AR" dirty="0"/>
          </a:p>
          <a:p>
            <a:pPr marL="1066693" lvl="1" indent="-457200">
              <a:buFont typeface="Arial" panose="020B0604020202020204" pitchFamily="34" charset="0"/>
              <a:buChar char="•"/>
            </a:pPr>
            <a:r>
              <a:rPr lang="es-AR" dirty="0"/>
              <a:t>Pronostico fluvial </a:t>
            </a:r>
            <a:r>
              <a:rPr lang="en-US" dirty="0"/>
              <a:t>(</a:t>
            </a:r>
            <a:r>
              <a:rPr lang="en-US" dirty="0" err="1"/>
              <a:t>Pronósticos</a:t>
            </a:r>
            <a:r>
              <a:rPr lang="en-US" dirty="0"/>
              <a:t> de </a:t>
            </a:r>
            <a:r>
              <a:rPr lang="en-US" dirty="0" err="1"/>
              <a:t>precipitación</a:t>
            </a:r>
            <a:r>
              <a:rPr lang="en-US" dirty="0"/>
              <a:t>)</a:t>
            </a:r>
            <a:endParaRPr lang="es-AR" dirty="0"/>
          </a:p>
          <a:p>
            <a:pPr marL="1066693" lvl="1" indent="-457200">
              <a:buFont typeface="Arial" panose="020B0604020202020204" pitchFamily="34" charset="0"/>
              <a:buChar char="•"/>
            </a:pPr>
            <a:r>
              <a:rPr lang="es-AR" dirty="0"/>
              <a:t>Pronostico de máximas y mínimas  temperatura</a:t>
            </a:r>
          </a:p>
          <a:p>
            <a:pPr marL="1066693" lvl="1" indent="-457200">
              <a:buFont typeface="Arial" panose="020B0604020202020204" pitchFamily="34" charset="0"/>
              <a:buChar char="•"/>
            </a:pPr>
            <a:r>
              <a:rPr lang="es-AR" dirty="0"/>
              <a:t>pronósticos de vientos</a:t>
            </a:r>
          </a:p>
          <a:p>
            <a:pPr marL="1066693" lvl="1" indent="-457200">
              <a:buFont typeface="Arial" panose="020B0604020202020204" pitchFamily="34" charset="0"/>
              <a:buChar char="•"/>
            </a:pPr>
            <a:r>
              <a:rPr lang="es-AR" dirty="0"/>
              <a:t>Pronósticos de humedad</a:t>
            </a:r>
          </a:p>
          <a:p>
            <a:endParaRPr lang="es-AR" dirty="0"/>
          </a:p>
          <a:p>
            <a:r>
              <a:rPr lang="es-AR" dirty="0"/>
              <a:t>Esta información es  puede ser utilizada para la generaci</a:t>
            </a:r>
            <a:r>
              <a:rPr lang="en-US" dirty="0" err="1"/>
              <a:t>ó</a:t>
            </a:r>
            <a:r>
              <a:rPr lang="es-AR" dirty="0"/>
              <a:t>n de </a:t>
            </a:r>
            <a:r>
              <a:rPr lang="es-AR" b="1" dirty="0"/>
              <a:t>Meteogramas</a:t>
            </a:r>
            <a:endParaRPr lang="es-AR" dirty="0"/>
          </a:p>
        </p:txBody>
      </p:sp>
    </p:spTree>
    <p:extLst>
      <p:ext uri="{BB962C8B-B14F-4D97-AF65-F5344CB8AC3E}">
        <p14:creationId xmlns:p14="http://schemas.microsoft.com/office/powerpoint/2010/main" val="3592698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4161" y="412186"/>
            <a:ext cx="10360501" cy="1066800"/>
          </a:xfrm>
        </p:spPr>
        <p:txBody>
          <a:bodyPr>
            <a:normAutofit fontScale="90000"/>
          </a:bodyPr>
          <a:lstStyle/>
          <a:p>
            <a:r>
              <a:rPr lang="es-ES" dirty="0"/>
              <a:t>Un </a:t>
            </a:r>
            <a:r>
              <a:rPr lang="es-ES" dirty="0" err="1"/>
              <a:t>meteograma</a:t>
            </a:r>
            <a:r>
              <a:rPr lang="es-ES" dirty="0"/>
              <a:t> es una gráfica donde se representan la evolución temporal de una o varias variables meteorológicas</a:t>
            </a:r>
            <a:endParaRPr lang="en-US" dirty="0"/>
          </a:p>
        </p:txBody>
      </p:sp>
      <p:pic>
        <p:nvPicPr>
          <p:cNvPr id="2" name="Picture 1">
            <a:extLst>
              <a:ext uri="{FF2B5EF4-FFF2-40B4-BE49-F238E27FC236}">
                <a16:creationId xmlns:a16="http://schemas.microsoft.com/office/drawing/2014/main" id="{D9DEFABD-6366-574F-9410-50ECC7DB16BF}"/>
              </a:ext>
            </a:extLst>
          </p:cNvPr>
          <p:cNvPicPr>
            <a:picLocks noChangeAspect="1"/>
          </p:cNvPicPr>
          <p:nvPr/>
        </p:nvPicPr>
        <p:blipFill>
          <a:blip r:embed="rId2"/>
          <a:stretch>
            <a:fillRect/>
          </a:stretch>
        </p:blipFill>
        <p:spPr>
          <a:xfrm>
            <a:off x="1180305" y="2819400"/>
            <a:ext cx="9828212" cy="3618869"/>
          </a:xfrm>
          <a:prstGeom prst="rect">
            <a:avLst/>
          </a:prstGeom>
        </p:spPr>
      </p:pic>
      <p:sp>
        <p:nvSpPr>
          <p:cNvPr id="3" name="Rectangle 2">
            <a:extLst>
              <a:ext uri="{FF2B5EF4-FFF2-40B4-BE49-F238E27FC236}">
                <a16:creationId xmlns:a16="http://schemas.microsoft.com/office/drawing/2014/main" id="{0D1A3D62-E830-F341-9D13-D3834A5727BD}"/>
              </a:ext>
            </a:extLst>
          </p:cNvPr>
          <p:cNvSpPr/>
          <p:nvPr/>
        </p:nvSpPr>
        <p:spPr>
          <a:xfrm>
            <a:off x="1180305" y="2093267"/>
            <a:ext cx="5971507" cy="461665"/>
          </a:xfrm>
          <a:prstGeom prst="rect">
            <a:avLst/>
          </a:prstGeom>
        </p:spPr>
        <p:txBody>
          <a:bodyPr wrap="none">
            <a:spAutoFit/>
          </a:bodyPr>
          <a:lstStyle/>
          <a:p>
            <a:r>
              <a:rPr lang="es-ES" dirty="0">
                <a:latin typeface="Arial" panose="020B0604020202020204" pitchFamily="34" charset="0"/>
              </a:rPr>
              <a:t>Evolución de la temperatura en el tiempo:</a:t>
            </a:r>
            <a:endParaRPr lang="en-US" dirty="0"/>
          </a:p>
        </p:txBody>
      </p:sp>
    </p:spTree>
    <p:extLst>
      <p:ext uri="{BB962C8B-B14F-4D97-AF65-F5344CB8AC3E}">
        <p14:creationId xmlns:p14="http://schemas.microsoft.com/office/powerpoint/2010/main" val="6704302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WRF: </a:t>
            </a:r>
            <a:r>
              <a:rPr lang="en-US" dirty="0" err="1"/>
              <a:t>Flujo</a:t>
            </a:r>
            <a:r>
              <a:rPr lang="en-US" dirty="0"/>
              <a:t> </a:t>
            </a:r>
            <a:r>
              <a:rPr lang="en-US" dirty="0" err="1"/>
              <a:t>basico</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581" y="1483946"/>
            <a:ext cx="10973803" cy="5054600"/>
          </a:xfrm>
          <a:prstGeom prst="rect">
            <a:avLst/>
          </a:prstGeom>
        </p:spPr>
      </p:pic>
    </p:spTree>
    <p:extLst>
      <p:ext uri="{BB962C8B-B14F-4D97-AF65-F5344CB8AC3E}">
        <p14:creationId xmlns:p14="http://schemas.microsoft.com/office/powerpoint/2010/main" val="23315880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p:txBody>
          <a:bodyPr/>
          <a:lstStyle/>
          <a:p>
            <a:r>
              <a:rPr lang="en-US" dirty="0"/>
              <a:t>Agenda</a:t>
            </a:r>
          </a:p>
        </p:txBody>
      </p:sp>
      <p:sp>
        <p:nvSpPr>
          <p:cNvPr id="14" name="Content Placeholder 13"/>
          <p:cNvSpPr>
            <a:spLocks noGrp="1"/>
          </p:cNvSpPr>
          <p:nvPr>
            <p:ph idx="1"/>
          </p:nvPr>
        </p:nvSpPr>
        <p:spPr/>
        <p:txBody>
          <a:bodyPr>
            <a:normAutofit lnSpcReduction="10000"/>
          </a:bodyPr>
          <a:lstStyle/>
          <a:p>
            <a:r>
              <a:rPr lang="en-US" dirty="0" err="1"/>
              <a:t>Objetivos</a:t>
            </a:r>
            <a:endParaRPr lang="en-US" dirty="0"/>
          </a:p>
          <a:p>
            <a:r>
              <a:rPr lang="en-US" dirty="0"/>
              <a:t>El </a:t>
            </a:r>
            <a:r>
              <a:rPr lang="es-MX" dirty="0"/>
              <a:t>problema</a:t>
            </a:r>
            <a:r>
              <a:rPr lang="en-US" dirty="0"/>
              <a:t>: WRF</a:t>
            </a:r>
          </a:p>
          <a:p>
            <a:r>
              <a:rPr lang="es-NI" dirty="0"/>
              <a:t>Conceptos</a:t>
            </a:r>
            <a:r>
              <a:rPr lang="en-US" dirty="0"/>
              <a:t> de </a:t>
            </a:r>
            <a:r>
              <a:rPr lang="es-419" dirty="0"/>
              <a:t>computación</a:t>
            </a:r>
            <a:r>
              <a:rPr lang="en-US" dirty="0"/>
              <a:t> </a:t>
            </a:r>
            <a:r>
              <a:rPr lang="es-US" dirty="0"/>
              <a:t>paralela</a:t>
            </a:r>
            <a:r>
              <a:rPr lang="en-US" dirty="0"/>
              <a:t>	</a:t>
            </a:r>
          </a:p>
          <a:p>
            <a:r>
              <a:rPr lang="en-US" dirty="0"/>
              <a:t>Mendieta</a:t>
            </a:r>
          </a:p>
          <a:p>
            <a:r>
              <a:rPr lang="es-AR" dirty="0"/>
              <a:t>Pronósticos</a:t>
            </a:r>
            <a:r>
              <a:rPr lang="en-US" dirty="0"/>
              <a:t> para CAEARTE</a:t>
            </a:r>
          </a:p>
          <a:p>
            <a:r>
              <a:rPr lang="es-GT" dirty="0"/>
              <a:t>Proyectos</a:t>
            </a:r>
            <a:r>
              <a:rPr lang="en-US" dirty="0"/>
              <a:t> </a:t>
            </a:r>
            <a:r>
              <a:rPr lang="es-PA" dirty="0"/>
              <a:t>futuros</a:t>
            </a:r>
          </a:p>
          <a:p>
            <a:r>
              <a:rPr lang="es-PA" dirty="0"/>
              <a:t>Conclusiones</a:t>
            </a:r>
          </a:p>
          <a:p>
            <a:r>
              <a:rPr lang="en-US" dirty="0"/>
              <a:t>Q&amp;A</a:t>
            </a:r>
          </a:p>
        </p:txBody>
      </p:sp>
    </p:spTree>
    <p:extLst>
      <p:ext uri="{BB962C8B-B14F-4D97-AF65-F5344CB8AC3E}">
        <p14:creationId xmlns:p14="http://schemas.microsoft.com/office/powerpoint/2010/main" val="35291143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34010" y="152400"/>
            <a:ext cx="10360501" cy="1223963"/>
          </a:xfrm>
        </p:spPr>
        <p:txBody>
          <a:bodyPr/>
          <a:lstStyle/>
          <a:p>
            <a:r>
              <a:rPr lang="en-US" dirty="0" err="1"/>
              <a:t>Pronostico</a:t>
            </a:r>
            <a:r>
              <a:rPr lang="en-US" dirty="0"/>
              <a:t>  </a:t>
            </a:r>
            <a:r>
              <a:rPr lang="en-US" dirty="0" err="1"/>
              <a:t>por</a:t>
            </a:r>
            <a:r>
              <a:rPr lang="en-US" dirty="0"/>
              <a:t> </a:t>
            </a:r>
            <a:r>
              <a:rPr lang="en-US" dirty="0" err="1"/>
              <a:t>ensamble</a:t>
            </a:r>
            <a:endParaRPr lang="en-US" dirty="0"/>
          </a:p>
        </p:txBody>
      </p:sp>
      <p:pic>
        <p:nvPicPr>
          <p:cNvPr id="4" name="Picture 3"/>
          <p:cNvPicPr>
            <a:picLocks noChangeAspect="1"/>
          </p:cNvPicPr>
          <p:nvPr/>
        </p:nvPicPr>
        <p:blipFill>
          <a:blip r:embed="rId2"/>
          <a:stretch>
            <a:fillRect/>
          </a:stretch>
        </p:blipFill>
        <p:spPr>
          <a:xfrm>
            <a:off x="6780212" y="1260616"/>
            <a:ext cx="5204786" cy="4966640"/>
          </a:xfrm>
          <a:prstGeom prst="rect">
            <a:avLst/>
          </a:prstGeom>
        </p:spPr>
      </p:pic>
      <p:sp>
        <p:nvSpPr>
          <p:cNvPr id="5" name="TextBox 4"/>
          <p:cNvSpPr txBox="1"/>
          <p:nvPr/>
        </p:nvSpPr>
        <p:spPr>
          <a:xfrm>
            <a:off x="1034010" y="1524000"/>
            <a:ext cx="5571975" cy="4832092"/>
          </a:xfrm>
          <a:prstGeom prst="rect">
            <a:avLst/>
          </a:prstGeom>
          <a:noFill/>
        </p:spPr>
        <p:txBody>
          <a:bodyPr wrap="none" rtlCol="0">
            <a:spAutoFit/>
          </a:bodyPr>
          <a:lstStyle/>
          <a:p>
            <a:pPr algn="just"/>
            <a:r>
              <a:rPr lang="es-AR" sz="2800" dirty="0"/>
              <a:t>El pronóstico de </a:t>
            </a:r>
            <a:r>
              <a:rPr lang="en-US" sz="2800" dirty="0" err="1"/>
              <a:t>ensambles</a:t>
            </a:r>
            <a:r>
              <a:rPr lang="es-AR" sz="2800" dirty="0"/>
              <a:t> se </a:t>
            </a:r>
          </a:p>
          <a:p>
            <a:pPr algn="just"/>
            <a:r>
              <a:rPr lang="es-AR" sz="2800" dirty="0"/>
              <a:t>utiliza para generar una solución </a:t>
            </a:r>
          </a:p>
          <a:p>
            <a:pPr algn="just"/>
            <a:r>
              <a:rPr lang="es-AR" sz="2800" dirty="0"/>
              <a:t>Representativa de posibles estados </a:t>
            </a:r>
          </a:p>
          <a:p>
            <a:pPr algn="just"/>
            <a:r>
              <a:rPr lang="es-AR" sz="2800" dirty="0"/>
              <a:t>futuros de la atmósfera. </a:t>
            </a:r>
          </a:p>
          <a:p>
            <a:pPr algn="just"/>
            <a:r>
              <a:rPr lang="es-AR" sz="2800" dirty="0"/>
              <a:t>El </a:t>
            </a:r>
            <a:r>
              <a:rPr lang="es-AR" sz="2800" dirty="0" err="1"/>
              <a:t>ensemble</a:t>
            </a:r>
            <a:r>
              <a:rPr lang="es-AR" sz="2800" dirty="0"/>
              <a:t> considera predicciones</a:t>
            </a:r>
          </a:p>
          <a:p>
            <a:pPr algn="just"/>
            <a:r>
              <a:rPr lang="es-AR" sz="2800" dirty="0"/>
              <a:t>múltiples que se obtienen a partir de</a:t>
            </a:r>
          </a:p>
          <a:p>
            <a:pPr algn="just"/>
            <a:r>
              <a:rPr lang="es-ES" sz="2800" dirty="0"/>
              <a:t>utilizar diferentes parametrizaciones.</a:t>
            </a:r>
          </a:p>
          <a:p>
            <a:pPr algn="just"/>
            <a:r>
              <a:rPr lang="es-ES" sz="2800" dirty="0"/>
              <a:t>Esta última técnica es ampliamente</a:t>
            </a:r>
          </a:p>
          <a:p>
            <a:pPr algn="just"/>
            <a:r>
              <a:rPr lang="es-ES" sz="2800" dirty="0"/>
              <a:t>utilizada en actuales centros de </a:t>
            </a:r>
          </a:p>
          <a:p>
            <a:pPr algn="just"/>
            <a:r>
              <a:rPr lang="es-ES" sz="2800" dirty="0"/>
              <a:t>pronósticos operativos.</a:t>
            </a:r>
          </a:p>
          <a:p>
            <a:endParaRPr lang="es-AR" sz="2800" dirty="0"/>
          </a:p>
        </p:txBody>
      </p:sp>
    </p:spTree>
    <p:extLst>
      <p:ext uri="{BB962C8B-B14F-4D97-AF65-F5344CB8AC3E}">
        <p14:creationId xmlns:p14="http://schemas.microsoft.com/office/powerpoint/2010/main" val="38206062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Conceptos</a:t>
            </a:r>
            <a:r>
              <a:rPr lang="en-US" dirty="0"/>
              <a:t> de </a:t>
            </a:r>
            <a:r>
              <a:rPr lang="es-PY" dirty="0"/>
              <a:t>computación</a:t>
            </a:r>
            <a:r>
              <a:rPr lang="en-US" dirty="0"/>
              <a:t> </a:t>
            </a:r>
            <a:r>
              <a:rPr lang="en-US" dirty="0" err="1"/>
              <a:t>paralela</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89212" y="2147094"/>
            <a:ext cx="7620000" cy="3571875"/>
          </a:xfrm>
        </p:spPr>
      </p:pic>
    </p:spTree>
    <p:extLst>
      <p:ext uri="{BB962C8B-B14F-4D97-AF65-F5344CB8AC3E}">
        <p14:creationId xmlns:p14="http://schemas.microsoft.com/office/powerpoint/2010/main" val="31993088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Conceptos</a:t>
            </a:r>
            <a:r>
              <a:rPr lang="en-US" dirty="0"/>
              <a:t> de </a:t>
            </a:r>
            <a:r>
              <a:rPr lang="es-HN" dirty="0"/>
              <a:t>computación</a:t>
            </a:r>
            <a:r>
              <a:rPr lang="en-US" dirty="0"/>
              <a:t> </a:t>
            </a:r>
            <a:r>
              <a:rPr lang="en-US" dirty="0" err="1"/>
              <a:t>paralela</a:t>
            </a:r>
            <a:endParaRPr lang="en-US" dirty="0"/>
          </a:p>
        </p:txBody>
      </p:sp>
      <p:sp>
        <p:nvSpPr>
          <p:cNvPr id="2" name="Content Placeholder 1"/>
          <p:cNvSpPr>
            <a:spLocks noGrp="1"/>
          </p:cNvSpPr>
          <p:nvPr>
            <p:ph idx="1"/>
          </p:nvPr>
        </p:nvSpPr>
        <p:spPr/>
        <p:txBody>
          <a:bodyPr>
            <a:normAutofit/>
          </a:bodyPr>
          <a:lstStyle/>
          <a:p>
            <a:r>
              <a:rPr lang="es-AR" dirty="0"/>
              <a:t>Aplicaciones que requieren un uso de computo intensivo (CPU- </a:t>
            </a:r>
            <a:r>
              <a:rPr lang="es-AR" dirty="0" err="1"/>
              <a:t>bound</a:t>
            </a:r>
            <a:r>
              <a:rPr lang="es-AR" dirty="0"/>
              <a:t>) y cuyo computo sería inviable en computadoras convencionales(limitaciones de tiempo, costos, arquitectura), requieren de arquitecturas computacionales con soporte para paralelismo masivo</a:t>
            </a:r>
          </a:p>
          <a:p>
            <a:pPr marL="0" indent="0">
              <a:buNone/>
            </a:pPr>
            <a:endParaRPr lang="es-AR" dirty="0"/>
          </a:p>
          <a:p>
            <a:pPr marL="0" indent="0">
              <a:buNone/>
            </a:pPr>
            <a:br>
              <a:rPr lang="es-AR" dirty="0"/>
            </a:br>
            <a:br>
              <a:rPr lang="es-AR" dirty="0"/>
            </a:br>
            <a:endParaRPr lang="es-AR" dirty="0"/>
          </a:p>
          <a:p>
            <a:endParaRPr lang="es-AR" dirty="0"/>
          </a:p>
        </p:txBody>
      </p:sp>
    </p:spTree>
    <p:extLst>
      <p:ext uri="{BB962C8B-B14F-4D97-AF65-F5344CB8AC3E}">
        <p14:creationId xmlns:p14="http://schemas.microsoft.com/office/powerpoint/2010/main" val="270210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Conceptos</a:t>
            </a:r>
            <a:r>
              <a:rPr lang="en-US" dirty="0"/>
              <a:t> de </a:t>
            </a:r>
            <a:r>
              <a:rPr lang="es-HN" dirty="0"/>
              <a:t>computación</a:t>
            </a:r>
            <a:r>
              <a:rPr lang="en-US" dirty="0"/>
              <a:t> </a:t>
            </a:r>
            <a:r>
              <a:rPr lang="en-US" dirty="0" err="1"/>
              <a:t>paralela</a:t>
            </a:r>
            <a:endParaRPr lang="en-US" dirty="0"/>
          </a:p>
        </p:txBody>
      </p:sp>
      <p:sp>
        <p:nvSpPr>
          <p:cNvPr id="2" name="Content Placeholder 1"/>
          <p:cNvSpPr>
            <a:spLocks noGrp="1"/>
          </p:cNvSpPr>
          <p:nvPr>
            <p:ph idx="1"/>
          </p:nvPr>
        </p:nvSpPr>
        <p:spPr/>
        <p:txBody>
          <a:bodyPr>
            <a:normAutofit/>
          </a:bodyPr>
          <a:lstStyle/>
          <a:p>
            <a:pPr marL="0" indent="0">
              <a:buNone/>
            </a:pPr>
            <a:br>
              <a:rPr lang="es-AR" dirty="0"/>
            </a:br>
            <a:r>
              <a:rPr lang="es-AR" dirty="0"/>
              <a:t>Ley de Moore:</a:t>
            </a:r>
            <a:br>
              <a:rPr lang="es-AR" dirty="0"/>
            </a:br>
            <a:endParaRPr lang="es-AR" dirty="0"/>
          </a:p>
          <a:p>
            <a:endParaRPr lang="es-AR" dirty="0"/>
          </a:p>
          <a:p>
            <a:endParaRPr lang="es-AR" dirty="0"/>
          </a:p>
        </p:txBody>
      </p:sp>
      <p:sp>
        <p:nvSpPr>
          <p:cNvPr id="4" name="TextBox 3"/>
          <p:cNvSpPr txBox="1"/>
          <p:nvPr/>
        </p:nvSpPr>
        <p:spPr>
          <a:xfrm>
            <a:off x="2817812" y="1828800"/>
            <a:ext cx="184731" cy="523220"/>
          </a:xfrm>
          <a:prstGeom prst="rect">
            <a:avLst/>
          </a:prstGeom>
          <a:noFill/>
        </p:spPr>
        <p:txBody>
          <a:bodyPr wrap="none" rtlCol="0">
            <a:spAutoFit/>
          </a:bodyPr>
          <a:lstStyle/>
          <a:p>
            <a:endParaRPr lang="es-AR" sz="2800" dirty="0"/>
          </a:p>
        </p:txBody>
      </p:sp>
      <p:pic>
        <p:nvPicPr>
          <p:cNvPr id="5" name="Picture 4">
            <a:extLst>
              <a:ext uri="{FF2B5EF4-FFF2-40B4-BE49-F238E27FC236}">
                <a16:creationId xmlns:a16="http://schemas.microsoft.com/office/drawing/2014/main" id="{9FFBFE2A-03F1-3049-8AA1-90F1470B3CAB}"/>
              </a:ext>
            </a:extLst>
          </p:cNvPr>
          <p:cNvPicPr>
            <a:picLocks noChangeAspect="1"/>
          </p:cNvPicPr>
          <p:nvPr/>
        </p:nvPicPr>
        <p:blipFill>
          <a:blip r:embed="rId2"/>
          <a:stretch>
            <a:fillRect/>
          </a:stretch>
        </p:blipFill>
        <p:spPr>
          <a:xfrm>
            <a:off x="3808412" y="1498600"/>
            <a:ext cx="7056446" cy="5154513"/>
          </a:xfrm>
          <a:prstGeom prst="rect">
            <a:avLst/>
          </a:prstGeom>
        </p:spPr>
      </p:pic>
    </p:spTree>
    <p:extLst>
      <p:ext uri="{BB962C8B-B14F-4D97-AF65-F5344CB8AC3E}">
        <p14:creationId xmlns:p14="http://schemas.microsoft.com/office/powerpoint/2010/main" val="3949372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Conceptos</a:t>
            </a:r>
            <a:r>
              <a:rPr lang="en-US" dirty="0"/>
              <a:t> de </a:t>
            </a:r>
            <a:r>
              <a:rPr lang="es-HN" dirty="0"/>
              <a:t>computación</a:t>
            </a:r>
            <a:r>
              <a:rPr lang="en-US" dirty="0"/>
              <a:t> </a:t>
            </a:r>
            <a:r>
              <a:rPr lang="en-US" dirty="0" err="1"/>
              <a:t>paralela</a:t>
            </a:r>
            <a:endParaRPr lang="en-US" dirty="0"/>
          </a:p>
        </p:txBody>
      </p:sp>
      <p:sp>
        <p:nvSpPr>
          <p:cNvPr id="2" name="Content Placeholder 1"/>
          <p:cNvSpPr>
            <a:spLocks noGrp="1"/>
          </p:cNvSpPr>
          <p:nvPr>
            <p:ph idx="1"/>
          </p:nvPr>
        </p:nvSpPr>
        <p:spPr/>
        <p:txBody>
          <a:bodyPr>
            <a:normAutofit/>
          </a:bodyPr>
          <a:lstStyle/>
          <a:p>
            <a:pPr marL="0" indent="0">
              <a:buNone/>
            </a:pPr>
            <a:br>
              <a:rPr lang="es-AR" dirty="0"/>
            </a:br>
            <a:r>
              <a:rPr lang="es-AR" dirty="0"/>
              <a:t>Ley de Moore:</a:t>
            </a:r>
            <a:br>
              <a:rPr lang="es-AR" dirty="0"/>
            </a:br>
            <a:endParaRPr lang="es-AR" dirty="0"/>
          </a:p>
          <a:p>
            <a:endParaRPr lang="es-AR" dirty="0"/>
          </a:p>
          <a:p>
            <a:endParaRPr lang="es-AR" dirty="0"/>
          </a:p>
        </p:txBody>
      </p:sp>
      <p:sp>
        <p:nvSpPr>
          <p:cNvPr id="4" name="TextBox 3"/>
          <p:cNvSpPr txBox="1"/>
          <p:nvPr/>
        </p:nvSpPr>
        <p:spPr>
          <a:xfrm>
            <a:off x="2817812" y="1828800"/>
            <a:ext cx="184731" cy="523220"/>
          </a:xfrm>
          <a:prstGeom prst="rect">
            <a:avLst/>
          </a:prstGeom>
          <a:noFill/>
        </p:spPr>
        <p:txBody>
          <a:bodyPr wrap="none" rtlCol="0">
            <a:spAutoFit/>
          </a:bodyPr>
          <a:lstStyle/>
          <a:p>
            <a:endParaRPr lang="es-AR" sz="2800"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6012" y="1498600"/>
            <a:ext cx="6781800" cy="5086350"/>
          </a:xfrm>
          <a:prstGeom prst="rect">
            <a:avLst/>
          </a:prstGeom>
        </p:spPr>
      </p:pic>
    </p:spTree>
    <p:extLst>
      <p:ext uri="{BB962C8B-B14F-4D97-AF65-F5344CB8AC3E}">
        <p14:creationId xmlns:p14="http://schemas.microsoft.com/office/powerpoint/2010/main" val="17057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Conceptos</a:t>
            </a:r>
            <a:r>
              <a:rPr lang="en-US" dirty="0"/>
              <a:t> de </a:t>
            </a:r>
            <a:r>
              <a:rPr lang="es-HN" dirty="0"/>
              <a:t>computación</a:t>
            </a:r>
            <a:r>
              <a:rPr lang="en-US" dirty="0"/>
              <a:t> </a:t>
            </a:r>
            <a:r>
              <a:rPr lang="en-US" dirty="0" err="1"/>
              <a:t>paralela</a:t>
            </a:r>
            <a:endParaRPr lang="en-US" dirty="0"/>
          </a:p>
        </p:txBody>
      </p:sp>
      <p:sp>
        <p:nvSpPr>
          <p:cNvPr id="2" name="Content Placeholder 1"/>
          <p:cNvSpPr>
            <a:spLocks noGrp="1"/>
          </p:cNvSpPr>
          <p:nvPr>
            <p:ph idx="1"/>
          </p:nvPr>
        </p:nvSpPr>
        <p:spPr/>
        <p:txBody>
          <a:bodyPr/>
          <a:lstStyle/>
          <a:p>
            <a:r>
              <a:rPr lang="es-AR" dirty="0"/>
              <a:t>Toda le performance proviene desde el paralelismo</a:t>
            </a:r>
          </a:p>
          <a:p>
            <a:r>
              <a:rPr lang="es-AR" dirty="0"/>
              <a:t>Niveles de paralelismo:</a:t>
            </a:r>
          </a:p>
          <a:p>
            <a:pPr lvl="1"/>
            <a:r>
              <a:rPr lang="es-AR" dirty="0"/>
              <a:t>ILP (</a:t>
            </a:r>
            <a:r>
              <a:rPr lang="es-AR" dirty="0" err="1"/>
              <a:t>Instruction</a:t>
            </a:r>
            <a:r>
              <a:rPr lang="es-AR" dirty="0"/>
              <a:t> </a:t>
            </a:r>
            <a:r>
              <a:rPr lang="es-AR" dirty="0" err="1"/>
              <a:t>Level</a:t>
            </a:r>
            <a:r>
              <a:rPr lang="es-AR" dirty="0"/>
              <a:t> </a:t>
            </a:r>
            <a:r>
              <a:rPr lang="es-AR" dirty="0" err="1"/>
              <a:t>Paralelism</a:t>
            </a:r>
            <a:r>
              <a:rPr lang="es-AR" dirty="0"/>
              <a:t>)</a:t>
            </a:r>
          </a:p>
          <a:p>
            <a:pPr lvl="1"/>
            <a:r>
              <a:rPr lang="es-AR" dirty="0"/>
              <a:t>DLP (Data </a:t>
            </a:r>
            <a:r>
              <a:rPr lang="es-AR" dirty="0" err="1"/>
              <a:t>Level</a:t>
            </a:r>
            <a:r>
              <a:rPr lang="es-AR" dirty="0"/>
              <a:t> </a:t>
            </a:r>
            <a:r>
              <a:rPr lang="es-AR" dirty="0" err="1"/>
              <a:t>Paralelism</a:t>
            </a:r>
            <a:r>
              <a:rPr lang="es-AR" dirty="0"/>
              <a:t>)</a:t>
            </a:r>
          </a:p>
          <a:p>
            <a:pPr lvl="1"/>
            <a:r>
              <a:rPr lang="es-AR" dirty="0"/>
              <a:t>TLP (</a:t>
            </a:r>
            <a:r>
              <a:rPr lang="es-AR" dirty="0" err="1"/>
              <a:t>Thread</a:t>
            </a:r>
            <a:r>
              <a:rPr lang="es-AR" dirty="0"/>
              <a:t> </a:t>
            </a:r>
            <a:r>
              <a:rPr lang="es-AR" dirty="0" err="1"/>
              <a:t>Level</a:t>
            </a:r>
            <a:r>
              <a:rPr lang="es-AR" dirty="0"/>
              <a:t> </a:t>
            </a:r>
            <a:r>
              <a:rPr lang="es-AR" dirty="0" err="1"/>
              <a:t>Paralelism</a:t>
            </a:r>
            <a:r>
              <a:rPr lang="es-AR" dirty="0"/>
              <a:t>)</a:t>
            </a:r>
            <a:br>
              <a:rPr lang="es-AR" dirty="0"/>
            </a:br>
            <a:endParaRPr lang="es-AR" dirty="0"/>
          </a:p>
          <a:p>
            <a:endParaRPr lang="es-AR" dirty="0"/>
          </a:p>
          <a:p>
            <a:endParaRPr lang="es-AR" dirty="0"/>
          </a:p>
        </p:txBody>
      </p:sp>
    </p:spTree>
    <p:extLst>
      <p:ext uri="{BB962C8B-B14F-4D97-AF65-F5344CB8AC3E}">
        <p14:creationId xmlns:p14="http://schemas.microsoft.com/office/powerpoint/2010/main" val="11965972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Conceptos</a:t>
            </a:r>
            <a:r>
              <a:rPr lang="en-US" dirty="0"/>
              <a:t> de </a:t>
            </a:r>
            <a:r>
              <a:rPr lang="es-HN" dirty="0"/>
              <a:t>computación</a:t>
            </a:r>
            <a:r>
              <a:rPr lang="en-US" dirty="0"/>
              <a:t> </a:t>
            </a:r>
            <a:r>
              <a:rPr lang="en-US" dirty="0" err="1"/>
              <a:t>paralela</a:t>
            </a:r>
            <a:endParaRPr lang="en-US" dirty="0"/>
          </a:p>
        </p:txBody>
      </p:sp>
      <p:sp>
        <p:nvSpPr>
          <p:cNvPr id="2" name="Content Placeholder 1"/>
          <p:cNvSpPr>
            <a:spLocks noGrp="1"/>
          </p:cNvSpPr>
          <p:nvPr>
            <p:ph idx="1"/>
          </p:nvPr>
        </p:nvSpPr>
        <p:spPr/>
        <p:txBody>
          <a:bodyPr/>
          <a:lstStyle/>
          <a:p>
            <a:r>
              <a:rPr lang="es-AR" dirty="0"/>
              <a:t>ILP</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7412" y="2438400"/>
            <a:ext cx="4791744" cy="1247949"/>
          </a:xfrm>
          <a:prstGeom prst="rect">
            <a:avLst/>
          </a:prstGeom>
        </p:spPr>
      </p:pic>
    </p:spTree>
    <p:extLst>
      <p:ext uri="{BB962C8B-B14F-4D97-AF65-F5344CB8AC3E}">
        <p14:creationId xmlns:p14="http://schemas.microsoft.com/office/powerpoint/2010/main" val="259571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Conceptos</a:t>
            </a:r>
            <a:r>
              <a:rPr lang="en-US" dirty="0"/>
              <a:t> de </a:t>
            </a:r>
            <a:r>
              <a:rPr lang="es-HN" dirty="0"/>
              <a:t>computación</a:t>
            </a:r>
            <a:r>
              <a:rPr lang="en-US" dirty="0"/>
              <a:t> </a:t>
            </a:r>
            <a:r>
              <a:rPr lang="en-US" dirty="0" err="1"/>
              <a:t>paralela</a:t>
            </a:r>
            <a:endParaRPr lang="en-US" dirty="0"/>
          </a:p>
        </p:txBody>
      </p:sp>
      <p:sp>
        <p:nvSpPr>
          <p:cNvPr id="2" name="Content Placeholder 1"/>
          <p:cNvSpPr>
            <a:spLocks noGrp="1"/>
          </p:cNvSpPr>
          <p:nvPr>
            <p:ph idx="1"/>
          </p:nvPr>
        </p:nvSpPr>
        <p:spPr>
          <a:xfrm>
            <a:off x="1218883" y="1752600"/>
            <a:ext cx="10360501" cy="4462272"/>
          </a:xfrm>
        </p:spPr>
        <p:txBody>
          <a:bodyPr/>
          <a:lstStyle/>
          <a:p>
            <a:r>
              <a:rPr lang="es-AR" dirty="0"/>
              <a:t>DLP (Data Level Paralelism)</a:t>
            </a:r>
            <a:br>
              <a:rPr lang="es-AR" dirty="0"/>
            </a:br>
            <a:endParaRPr lang="es-AR" dirty="0"/>
          </a:p>
          <a:p>
            <a:endParaRPr lang="es-AR" dirty="0"/>
          </a:p>
          <a:p>
            <a:pPr marL="0" indent="0">
              <a:buNone/>
            </a:pPr>
            <a:endParaRPr lang="es-AR" dirty="0"/>
          </a:p>
        </p:txBody>
      </p:sp>
      <p:pic>
        <p:nvPicPr>
          <p:cNvPr id="1026" name="Picture 2" descr="SIMD.sv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flipV="1">
            <a:off x="4570412" y="2743200"/>
            <a:ext cx="3048000" cy="3048000"/>
          </a:xfrm>
          <a:prstGeom prst="rect">
            <a:avLst/>
          </a:prstGeom>
          <a:solidFill>
            <a:schemeClr val="accent1"/>
          </a:solidFill>
        </p:spPr>
      </p:pic>
    </p:spTree>
    <p:extLst>
      <p:ext uri="{BB962C8B-B14F-4D97-AF65-F5344CB8AC3E}">
        <p14:creationId xmlns:p14="http://schemas.microsoft.com/office/powerpoint/2010/main" val="13545554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Conceptos</a:t>
            </a:r>
            <a:r>
              <a:rPr lang="en-US" dirty="0"/>
              <a:t> de </a:t>
            </a:r>
            <a:r>
              <a:rPr lang="es-HN" dirty="0"/>
              <a:t>computación</a:t>
            </a:r>
            <a:r>
              <a:rPr lang="en-US" dirty="0"/>
              <a:t> </a:t>
            </a:r>
            <a:r>
              <a:rPr lang="en-US" dirty="0" err="1"/>
              <a:t>paralela</a:t>
            </a:r>
            <a:endParaRPr lang="en-US" dirty="0"/>
          </a:p>
        </p:txBody>
      </p:sp>
      <p:sp>
        <p:nvSpPr>
          <p:cNvPr id="2" name="Content Placeholder 1"/>
          <p:cNvSpPr>
            <a:spLocks noGrp="1"/>
          </p:cNvSpPr>
          <p:nvPr>
            <p:ph idx="1"/>
          </p:nvPr>
        </p:nvSpPr>
        <p:spPr>
          <a:xfrm>
            <a:off x="1218883" y="1752600"/>
            <a:ext cx="10360501" cy="4462272"/>
          </a:xfrm>
        </p:spPr>
        <p:txBody>
          <a:bodyPr/>
          <a:lstStyle/>
          <a:p>
            <a:endParaRPr lang="es-AR" dirty="0"/>
          </a:p>
          <a:p>
            <a:pPr marL="0" indent="0">
              <a:buNone/>
            </a:pPr>
            <a:endParaRPr lang="es-AR" dirty="0"/>
          </a:p>
        </p:txBody>
      </p:sp>
      <p:pic>
        <p:nvPicPr>
          <p:cNvPr id="3" name="Picture 2"/>
          <p:cNvPicPr>
            <a:picLocks noChangeAspect="1"/>
          </p:cNvPicPr>
          <p:nvPr/>
        </p:nvPicPr>
        <p:blipFill>
          <a:blip r:embed="rId2"/>
          <a:stretch>
            <a:fillRect/>
          </a:stretch>
        </p:blipFill>
        <p:spPr>
          <a:xfrm>
            <a:off x="3351212" y="1905000"/>
            <a:ext cx="4552950" cy="3695700"/>
          </a:xfrm>
          <a:prstGeom prst="rect">
            <a:avLst/>
          </a:prstGeom>
        </p:spPr>
      </p:pic>
    </p:spTree>
    <p:extLst>
      <p:ext uri="{BB962C8B-B14F-4D97-AF65-F5344CB8AC3E}">
        <p14:creationId xmlns:p14="http://schemas.microsoft.com/office/powerpoint/2010/main" val="1968974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Conceptos</a:t>
            </a:r>
            <a:r>
              <a:rPr lang="en-US" dirty="0"/>
              <a:t> de </a:t>
            </a:r>
            <a:r>
              <a:rPr lang="es-HN" dirty="0"/>
              <a:t>computación</a:t>
            </a:r>
            <a:r>
              <a:rPr lang="en-US" dirty="0"/>
              <a:t> </a:t>
            </a:r>
            <a:r>
              <a:rPr lang="en-US" dirty="0" err="1"/>
              <a:t>paralela</a:t>
            </a:r>
            <a:endParaRPr lang="en-US" dirty="0"/>
          </a:p>
        </p:txBody>
      </p:sp>
      <p:sp>
        <p:nvSpPr>
          <p:cNvPr id="2" name="Content Placeholder 1"/>
          <p:cNvSpPr>
            <a:spLocks noGrp="1"/>
          </p:cNvSpPr>
          <p:nvPr>
            <p:ph idx="1"/>
          </p:nvPr>
        </p:nvSpPr>
        <p:spPr>
          <a:xfrm>
            <a:off x="1247775" y="1600200"/>
            <a:ext cx="10360501" cy="4462272"/>
          </a:xfrm>
        </p:spPr>
        <p:txBody>
          <a:bodyPr/>
          <a:lstStyle/>
          <a:p>
            <a:r>
              <a:rPr lang="es-AR" dirty="0"/>
              <a:t>TLP</a:t>
            </a:r>
          </a:p>
        </p:txBody>
      </p:sp>
      <p:pic>
        <p:nvPicPr>
          <p:cNvPr id="3" name="Picture 2"/>
          <p:cNvPicPr>
            <a:picLocks noChangeAspect="1"/>
          </p:cNvPicPr>
          <p:nvPr/>
        </p:nvPicPr>
        <p:blipFill>
          <a:blip r:embed="rId2"/>
          <a:stretch>
            <a:fillRect/>
          </a:stretch>
        </p:blipFill>
        <p:spPr>
          <a:xfrm>
            <a:off x="3275012" y="2362200"/>
            <a:ext cx="4752975" cy="3562350"/>
          </a:xfrm>
          <a:prstGeom prst="rect">
            <a:avLst/>
          </a:prstGeom>
        </p:spPr>
      </p:pic>
    </p:spTree>
    <p:extLst>
      <p:ext uri="{BB962C8B-B14F-4D97-AF65-F5344CB8AC3E}">
        <p14:creationId xmlns:p14="http://schemas.microsoft.com/office/powerpoint/2010/main" val="3920801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4646612" y="2971800"/>
            <a:ext cx="2286000" cy="674614"/>
          </a:xfrm>
        </p:spPr>
        <p:txBody>
          <a:bodyPr>
            <a:normAutofit/>
          </a:bodyPr>
          <a:lstStyle/>
          <a:p>
            <a:pPr algn="ctr"/>
            <a:r>
              <a:rPr lang="en-US" dirty="0" err="1"/>
              <a:t>Objetivos</a:t>
            </a:r>
            <a:endParaRPr lang="es-PY" sz="2400" dirty="0"/>
          </a:p>
        </p:txBody>
      </p:sp>
    </p:spTree>
    <p:extLst>
      <p:ext uri="{BB962C8B-B14F-4D97-AF65-F5344CB8AC3E}">
        <p14:creationId xmlns:p14="http://schemas.microsoft.com/office/powerpoint/2010/main" val="151930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Conceptos</a:t>
            </a:r>
            <a:r>
              <a:rPr lang="en-US" dirty="0"/>
              <a:t> de </a:t>
            </a:r>
            <a:r>
              <a:rPr lang="es-HN" dirty="0"/>
              <a:t>computación</a:t>
            </a:r>
            <a:r>
              <a:rPr lang="en-US" dirty="0"/>
              <a:t> </a:t>
            </a:r>
            <a:r>
              <a:rPr lang="en-US" dirty="0" err="1"/>
              <a:t>paralela</a:t>
            </a:r>
            <a:endParaRPr lang="en-US" dirty="0"/>
          </a:p>
        </p:txBody>
      </p:sp>
      <p:sp>
        <p:nvSpPr>
          <p:cNvPr id="2" name="Content Placeholder 1"/>
          <p:cNvSpPr>
            <a:spLocks noGrp="1"/>
          </p:cNvSpPr>
          <p:nvPr>
            <p:ph idx="1"/>
          </p:nvPr>
        </p:nvSpPr>
        <p:spPr/>
        <p:txBody>
          <a:bodyPr/>
          <a:lstStyle/>
          <a:p>
            <a:r>
              <a:rPr lang="es-AR" dirty="0"/>
              <a:t>MPI</a:t>
            </a:r>
          </a:p>
        </p:txBody>
      </p:sp>
      <p:pic>
        <p:nvPicPr>
          <p:cNvPr id="3" name="Picture 2">
            <a:extLst>
              <a:ext uri="{FF2B5EF4-FFF2-40B4-BE49-F238E27FC236}">
                <a16:creationId xmlns:a16="http://schemas.microsoft.com/office/drawing/2014/main" id="{B44A3C01-7E18-094F-A2FE-796047C83BEE}"/>
              </a:ext>
            </a:extLst>
          </p:cNvPr>
          <p:cNvPicPr>
            <a:picLocks noChangeAspect="1"/>
          </p:cNvPicPr>
          <p:nvPr/>
        </p:nvPicPr>
        <p:blipFill>
          <a:blip r:embed="rId2"/>
          <a:stretch>
            <a:fillRect/>
          </a:stretch>
        </p:blipFill>
        <p:spPr>
          <a:xfrm>
            <a:off x="3014662" y="2286000"/>
            <a:ext cx="6159500" cy="3060700"/>
          </a:xfrm>
          <a:prstGeom prst="rect">
            <a:avLst/>
          </a:prstGeom>
        </p:spPr>
      </p:pic>
    </p:spTree>
    <p:extLst>
      <p:ext uri="{BB962C8B-B14F-4D97-AF65-F5344CB8AC3E}">
        <p14:creationId xmlns:p14="http://schemas.microsoft.com/office/powerpoint/2010/main" val="1201351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Conceptos</a:t>
            </a:r>
            <a:r>
              <a:rPr lang="en-US" dirty="0"/>
              <a:t> de </a:t>
            </a:r>
            <a:r>
              <a:rPr lang="es-HN" dirty="0"/>
              <a:t>computación</a:t>
            </a:r>
            <a:r>
              <a:rPr lang="en-US" dirty="0"/>
              <a:t> </a:t>
            </a:r>
            <a:r>
              <a:rPr lang="en-US" dirty="0" err="1"/>
              <a:t>paralela</a:t>
            </a:r>
            <a:endParaRPr lang="en-US" dirty="0"/>
          </a:p>
        </p:txBody>
      </p:sp>
      <p:pic>
        <p:nvPicPr>
          <p:cNvPr id="3" name="Content Placeholder 2"/>
          <p:cNvPicPr>
            <a:picLocks noGrp="1" noChangeAspect="1"/>
          </p:cNvPicPr>
          <p:nvPr>
            <p:ph idx="1"/>
          </p:nvPr>
        </p:nvPicPr>
        <p:blipFill>
          <a:blip r:embed="rId2"/>
          <a:stretch>
            <a:fillRect/>
          </a:stretch>
        </p:blipFill>
        <p:spPr>
          <a:xfrm>
            <a:off x="2513012" y="1676400"/>
            <a:ext cx="6302447" cy="4767425"/>
          </a:xfrm>
          <a:prstGeom prst="rect">
            <a:avLst/>
          </a:prstGeom>
        </p:spPr>
      </p:pic>
    </p:spTree>
    <p:extLst>
      <p:ext uri="{BB962C8B-B14F-4D97-AF65-F5344CB8AC3E}">
        <p14:creationId xmlns:p14="http://schemas.microsoft.com/office/powerpoint/2010/main" val="929377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4951412" y="2971800"/>
            <a:ext cx="2286000" cy="674614"/>
          </a:xfrm>
        </p:spPr>
        <p:txBody>
          <a:bodyPr>
            <a:normAutofit/>
          </a:bodyPr>
          <a:lstStyle/>
          <a:p>
            <a:pPr algn="ctr"/>
            <a:r>
              <a:rPr lang="en-US" dirty="0" err="1"/>
              <a:t>Mendieta</a:t>
            </a:r>
            <a:endParaRPr lang="es-PY" sz="2400" dirty="0"/>
          </a:p>
        </p:txBody>
      </p:sp>
    </p:spTree>
    <p:extLst>
      <p:ext uri="{BB962C8B-B14F-4D97-AF65-F5344CB8AC3E}">
        <p14:creationId xmlns:p14="http://schemas.microsoft.com/office/powerpoint/2010/main" val="39690709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2812" y="152400"/>
            <a:ext cx="10360501" cy="1223963"/>
          </a:xfrm>
        </p:spPr>
        <p:txBody>
          <a:bodyPr/>
          <a:lstStyle/>
          <a:p>
            <a:r>
              <a:rPr lang="en-US" dirty="0"/>
              <a:t>Mendieta </a:t>
            </a:r>
            <a:r>
              <a:rPr lang="en-US" dirty="0" err="1"/>
              <a:t>en</a:t>
            </a:r>
            <a:r>
              <a:rPr lang="en-US" dirty="0"/>
              <a:t> el CCAD</a:t>
            </a:r>
            <a:br>
              <a:rPr lang="en-US" dirty="0"/>
            </a:br>
            <a:r>
              <a:rPr lang="en-US" sz="1400" dirty="0"/>
              <a:t>(imagen </a:t>
            </a:r>
            <a:r>
              <a:rPr lang="en-US" sz="1400" dirty="0" err="1"/>
              <a:t>ilustrativa</a:t>
            </a:r>
            <a:r>
              <a:rPr lang="en-US" sz="1400" dirty="0"/>
              <a:t>. </a:t>
            </a:r>
            <a:r>
              <a:rPr lang="en-US" sz="1400" dirty="0" err="1"/>
              <a:t>Año</a:t>
            </a:r>
            <a:r>
              <a:rPr lang="en-US" sz="1400" dirty="0"/>
              <a:t> 2015)</a:t>
            </a:r>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217612" y="1676400"/>
            <a:ext cx="3346847" cy="4462463"/>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6212" y="324106"/>
            <a:ext cx="6789933" cy="6493626"/>
          </a:xfrm>
          <a:prstGeom prst="rect">
            <a:avLst/>
          </a:prstGeom>
        </p:spPr>
      </p:pic>
    </p:spTree>
    <p:extLst>
      <p:ext uri="{BB962C8B-B14F-4D97-AF65-F5344CB8AC3E}">
        <p14:creationId xmlns:p14="http://schemas.microsoft.com/office/powerpoint/2010/main" val="79217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fontAlgn="base">
              <a:buNone/>
            </a:pPr>
            <a:r>
              <a:rPr lang="es-AR" sz="3600" dirty="0" err="1"/>
              <a:t>Cluster</a:t>
            </a:r>
            <a:r>
              <a:rPr lang="es-AR" sz="3600" dirty="0"/>
              <a:t> Mendieta</a:t>
            </a:r>
          </a:p>
          <a:p>
            <a:r>
              <a:rPr lang="es-AR" sz="2400" dirty="0"/>
              <a:t>La primer etapa del mismo entró en funcionamiento el 7 de Mayo de 2013 con fondos aportados por la Facultad de Matemática, Astronomía y Física (</a:t>
            </a:r>
            <a:r>
              <a:rPr lang="es-AR" sz="2400" dirty="0" err="1"/>
              <a:t>FaMAF</a:t>
            </a:r>
            <a:r>
              <a:rPr lang="es-AR" sz="2400" dirty="0"/>
              <a:t>) de la Universidad Nacional de Córdoba (UNC), y los Instituto de Física Enrique </a:t>
            </a:r>
            <a:r>
              <a:rPr lang="es-AR" sz="2400" dirty="0" err="1"/>
              <a:t>Gaviola</a:t>
            </a:r>
            <a:r>
              <a:rPr lang="es-AR" sz="2400" dirty="0"/>
              <a:t> (IFEG) e Instituto de Astronomía Teórico y Experimental (IATE), dependientes del CONICET.</a:t>
            </a:r>
          </a:p>
          <a:p>
            <a:endParaRPr lang="es-AR" sz="2000" dirty="0"/>
          </a:p>
          <a:p>
            <a:r>
              <a:rPr lang="es-AR" sz="2400" dirty="0"/>
              <a:t>La segunda etapa licitada y adjudicada por el Centro de Computación de Alto Desempeño (CCAD) de la UNC, con fondos provenientes del Sistema Nacional de Computación de Alto Desempeño (SNCAD) del Ministerio de Ciencia y Tecnología, fue puesta en funcionamiento el 6 de Junio de 2014</a:t>
            </a:r>
          </a:p>
          <a:p>
            <a:endParaRPr lang="es-AR" sz="2000" dirty="0"/>
          </a:p>
        </p:txBody>
      </p:sp>
    </p:spTree>
    <p:extLst>
      <p:ext uri="{BB962C8B-B14F-4D97-AF65-F5344CB8AC3E}">
        <p14:creationId xmlns:p14="http://schemas.microsoft.com/office/powerpoint/2010/main" val="1412208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Configuración de Hardware</a:t>
            </a:r>
          </a:p>
          <a:p>
            <a:r>
              <a:rPr lang="es-AR" sz="2000" dirty="0"/>
              <a:t>PRIMERA ETAPA, 8 NODOS CON:2 procesadores Intel </a:t>
            </a:r>
            <a:r>
              <a:rPr lang="es-AR" sz="2000" dirty="0" err="1"/>
              <a:t>Xeon</a:t>
            </a:r>
            <a:r>
              <a:rPr lang="es-AR" sz="2000" dirty="0"/>
              <a:t> E5-2680 de 8 </a:t>
            </a:r>
            <a:r>
              <a:rPr lang="es-AR" sz="2000" dirty="0" err="1"/>
              <a:t>cores</a:t>
            </a:r>
            <a:r>
              <a:rPr lang="es-AR" sz="2000" dirty="0"/>
              <a:t> cada uno a 2.7 GHz.64 GiB DDR3 a 1333 MHz.</a:t>
            </a:r>
          </a:p>
          <a:p>
            <a:r>
              <a:rPr lang="es-AR" sz="2000" dirty="0"/>
              <a:t>SEGUNDA ETAPA, 14 NODOS CON:2 procesadores Intel </a:t>
            </a:r>
            <a:r>
              <a:rPr lang="es-AR" sz="2000" dirty="0" err="1"/>
              <a:t>Xeon</a:t>
            </a:r>
            <a:r>
              <a:rPr lang="es-AR" sz="2000" dirty="0"/>
              <a:t> E5-2680 v2 de 10 </a:t>
            </a:r>
            <a:r>
              <a:rPr lang="es-AR" sz="2000" dirty="0" err="1"/>
              <a:t>cores</a:t>
            </a:r>
            <a:r>
              <a:rPr lang="es-AR" sz="2000" dirty="0"/>
              <a:t> cada uno a 2.8 GHz.64 GiB DDR3 a 1600 MHz.ACELERADORASUNCiencia_Centro_Computos_Alto_Rendimiento-0112 aceleradoras NVIDIA Tesla M2090 con 6 GiB de memoria GDDR5.8 aceleradoras NVIDIA Tesla K20x con 6 GiB de memoria GDDR5.14 aceleradoras Intel </a:t>
            </a:r>
            <a:r>
              <a:rPr lang="es-AR" sz="2000" dirty="0" err="1"/>
              <a:t>Xeon</a:t>
            </a:r>
            <a:r>
              <a:rPr lang="es-AR" sz="2000" dirty="0"/>
              <a:t> Phi 31S1P, con 8 GiB de memoria GDDR5 configuradas en modo nativo.</a:t>
            </a:r>
          </a:p>
          <a:p>
            <a:r>
              <a:rPr lang="es-AR" sz="2000" dirty="0"/>
              <a:t>ALMACENAMIENTO Y CONECTIVIDAD NAS de 26 </a:t>
            </a:r>
            <a:r>
              <a:rPr lang="es-AR" sz="2000" dirty="0" err="1"/>
              <a:t>TiB</a:t>
            </a:r>
            <a:r>
              <a:rPr lang="es-AR" sz="2000" dirty="0"/>
              <a:t> de capacidad con conectividad </a:t>
            </a:r>
            <a:r>
              <a:rPr lang="es-AR" sz="2000" dirty="0" err="1"/>
              <a:t>Infiniband</a:t>
            </a:r>
            <a:r>
              <a:rPr lang="es-AR" sz="2000" dirty="0"/>
              <a:t> dentro de un chasis de 9U </a:t>
            </a:r>
            <a:r>
              <a:rPr lang="es-AR" sz="2000" dirty="0" err="1"/>
              <a:t>Chenbro</a:t>
            </a:r>
            <a:r>
              <a:rPr lang="es-AR" sz="2000" dirty="0"/>
              <a:t> RM91250 con dos </a:t>
            </a:r>
            <a:r>
              <a:rPr lang="es-AR" sz="2000" dirty="0" err="1"/>
              <a:t>Xeon</a:t>
            </a:r>
            <a:r>
              <a:rPr lang="es-AR" sz="2000" dirty="0"/>
              <a:t> E5-2620v3 y 64 GiB de RAM.</a:t>
            </a:r>
          </a:p>
          <a:p>
            <a:r>
              <a:rPr lang="es-AR" sz="2000" dirty="0"/>
              <a:t>Conectividad </a:t>
            </a:r>
            <a:r>
              <a:rPr lang="es-AR" sz="2000" dirty="0" err="1"/>
              <a:t>Infiniband</a:t>
            </a:r>
            <a:r>
              <a:rPr lang="es-AR" sz="2000" dirty="0"/>
              <a:t> QDR y doble Gigabit Ethernet .</a:t>
            </a:r>
            <a:r>
              <a:rPr lang="es-AR" sz="2000" dirty="0" err="1"/>
              <a:t>Switch</a:t>
            </a:r>
            <a:r>
              <a:rPr lang="es-AR" sz="2000" dirty="0"/>
              <a:t> </a:t>
            </a:r>
            <a:r>
              <a:rPr lang="es-AR" sz="2000" dirty="0" err="1"/>
              <a:t>Infiniband</a:t>
            </a:r>
            <a:r>
              <a:rPr lang="es-AR" sz="2000" dirty="0"/>
              <a:t> </a:t>
            </a:r>
            <a:r>
              <a:rPr lang="es-AR" sz="2000" dirty="0" err="1"/>
              <a:t>Mellanox</a:t>
            </a:r>
            <a:r>
              <a:rPr lang="es-AR" sz="2000" dirty="0"/>
              <a:t> MTS3600R de 36 puertos.</a:t>
            </a:r>
          </a:p>
        </p:txBody>
      </p:sp>
    </p:spTree>
    <p:extLst>
      <p:ext uri="{BB962C8B-B14F-4D97-AF65-F5344CB8AC3E}">
        <p14:creationId xmlns:p14="http://schemas.microsoft.com/office/powerpoint/2010/main" val="38859364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Desempeño</a:t>
            </a:r>
          </a:p>
          <a:p>
            <a:r>
              <a:rPr lang="es-AR" sz="2400" dirty="0"/>
              <a:t>Tomando en cuenta los </a:t>
            </a:r>
            <a:r>
              <a:rPr lang="es-AR" sz="2400" dirty="0" err="1"/>
              <a:t>Rpeak</a:t>
            </a:r>
            <a:r>
              <a:rPr lang="es-AR" sz="2400" dirty="0"/>
              <a:t> individuales en doble precisión: </a:t>
            </a:r>
            <a:r>
              <a:rPr lang="es-AR" sz="2400" dirty="0" err="1"/>
              <a:t>Xeon</a:t>
            </a:r>
            <a:r>
              <a:rPr lang="es-AR" sz="2400" dirty="0"/>
              <a:t> E5-2680 173 GFLOPS, </a:t>
            </a:r>
            <a:r>
              <a:rPr lang="es-AR" sz="2400" dirty="0" err="1"/>
              <a:t>Xeon</a:t>
            </a:r>
            <a:r>
              <a:rPr lang="es-AR" sz="2400" dirty="0"/>
              <a:t> E5-2680 v2 224 GFLOPS, Tesla M2090 666 GFLOPS, Tesla K20x 1170 GFLOPS y las </a:t>
            </a:r>
            <a:r>
              <a:rPr lang="es-AR" sz="2400" dirty="0" err="1"/>
              <a:t>Xeon</a:t>
            </a:r>
            <a:r>
              <a:rPr lang="es-AR" sz="2400" dirty="0"/>
              <a:t> Phi 31S1P 1003.2 GFLOPS, la performance pico teórica de todo el </a:t>
            </a:r>
            <a:r>
              <a:rPr lang="es-AR" sz="2400" dirty="0" err="1"/>
              <a:t>cluster</a:t>
            </a:r>
            <a:r>
              <a:rPr lang="es-AR" sz="2400" dirty="0"/>
              <a:t> alcanza los 40.436 TFLOPS siendo la </a:t>
            </a:r>
            <a:r>
              <a:rPr lang="es-AR" sz="2400" b="1" dirty="0"/>
              <a:t>segunda</a:t>
            </a:r>
            <a:r>
              <a:rPr lang="es-AR" sz="2400" dirty="0"/>
              <a:t> de la Argentina a octubre 2016.</a:t>
            </a:r>
          </a:p>
          <a:p>
            <a:r>
              <a:rPr lang="es-AR" sz="2400" dirty="0"/>
              <a:t>El 25 de Septiembre de 2014 se corrió High Performance </a:t>
            </a:r>
            <a:r>
              <a:rPr lang="es-AR" sz="2400" dirty="0" err="1"/>
              <a:t>Linpack</a:t>
            </a:r>
            <a:r>
              <a:rPr lang="es-AR" sz="2400" dirty="0"/>
              <a:t> (HPL) y se logró un </a:t>
            </a:r>
            <a:r>
              <a:rPr lang="es-AR" sz="2400" dirty="0" err="1"/>
              <a:t>Rmax</a:t>
            </a:r>
            <a:r>
              <a:rPr lang="es-AR" sz="2400" dirty="0"/>
              <a:t> de 14.79 TFLOPS, utilizando solamente los 14 nodos de la Segunda Etapa y todas las aceleradoras Tesla.</a:t>
            </a:r>
          </a:p>
          <a:p>
            <a:endParaRPr lang="es-AR" sz="2000" dirty="0"/>
          </a:p>
          <a:p>
            <a:pPr marL="0" indent="0">
              <a:buNone/>
            </a:pPr>
            <a:r>
              <a:rPr lang="es-AR" sz="2000" dirty="0">
                <a:hlinkClick r:id="rId2"/>
              </a:rPr>
              <a:t>http://www.siasa.com.ar/Folletos/ITLARTop50.pdf</a:t>
            </a:r>
            <a:endParaRPr lang="es-AR" sz="2000" dirty="0"/>
          </a:p>
          <a:p>
            <a:pPr marL="0" indent="0">
              <a:buNone/>
            </a:pPr>
            <a:endParaRPr lang="es-AR" sz="2000" dirty="0"/>
          </a:p>
          <a:p>
            <a:endParaRPr lang="es-AR" sz="2000" dirty="0"/>
          </a:p>
        </p:txBody>
      </p:sp>
    </p:spTree>
    <p:extLst>
      <p:ext uri="{BB962C8B-B14F-4D97-AF65-F5344CB8AC3E}">
        <p14:creationId xmlns:p14="http://schemas.microsoft.com/office/powerpoint/2010/main" val="309613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Software instalado</a:t>
            </a:r>
          </a:p>
          <a:p>
            <a:pPr marL="0" indent="0">
              <a:buNone/>
            </a:pPr>
            <a:r>
              <a:rPr lang="es-AR" sz="2000" dirty="0" err="1"/>
              <a:t>CentOS</a:t>
            </a:r>
            <a:r>
              <a:rPr lang="es-AR" sz="2000" dirty="0"/>
              <a:t> 6.8. </a:t>
            </a:r>
          </a:p>
          <a:p>
            <a:pPr marL="0" indent="0">
              <a:buNone/>
            </a:pPr>
            <a:r>
              <a:rPr lang="es-AR" sz="2000" dirty="0" err="1"/>
              <a:t>Warewulf</a:t>
            </a:r>
            <a:r>
              <a:rPr lang="es-AR" sz="2000" dirty="0"/>
              <a:t> 3.6.</a:t>
            </a:r>
          </a:p>
          <a:p>
            <a:pPr marL="0" indent="0">
              <a:buNone/>
            </a:pPr>
            <a:r>
              <a:rPr lang="es-AR" sz="2000" dirty="0">
                <a:solidFill>
                  <a:srgbClr val="FF0000"/>
                </a:solidFill>
              </a:rPr>
              <a:t>SLURM 14.03.8.</a:t>
            </a:r>
          </a:p>
          <a:p>
            <a:pPr marL="0" indent="0">
              <a:buNone/>
            </a:pPr>
            <a:r>
              <a:rPr lang="es-AR" sz="2000" dirty="0" err="1">
                <a:solidFill>
                  <a:srgbClr val="FF0000"/>
                </a:solidFill>
              </a:rPr>
              <a:t>Environment</a:t>
            </a:r>
            <a:r>
              <a:rPr lang="es-AR" sz="2000" dirty="0">
                <a:solidFill>
                  <a:srgbClr val="FF0000"/>
                </a:solidFill>
              </a:rPr>
              <a:t> modules 3.2.10.</a:t>
            </a:r>
          </a:p>
          <a:p>
            <a:pPr marL="0" indent="0">
              <a:buNone/>
            </a:pPr>
            <a:r>
              <a:rPr lang="es-AR" sz="3600" dirty="0"/>
              <a:t>Compiladores: </a:t>
            </a:r>
          </a:p>
          <a:p>
            <a:pPr marL="0" indent="0">
              <a:buNone/>
            </a:pPr>
            <a:r>
              <a:rPr lang="es-AR" sz="2000" dirty="0"/>
              <a:t>	</a:t>
            </a:r>
            <a:r>
              <a:rPr lang="es-AR" sz="2000" dirty="0">
                <a:solidFill>
                  <a:srgbClr val="FF0000"/>
                </a:solidFill>
              </a:rPr>
              <a:t>gcc</a:t>
            </a:r>
            <a:r>
              <a:rPr lang="es-AR" sz="2000" dirty="0"/>
              <a:t>-{4.6.4, 4.7.3, 4.8.2, 4.8.3, 4.9.2, </a:t>
            </a:r>
            <a:r>
              <a:rPr lang="es-AR" sz="2000" dirty="0">
                <a:solidFill>
                  <a:srgbClr val="FF0000"/>
                </a:solidFill>
              </a:rPr>
              <a:t>5</a:t>
            </a:r>
            <a:r>
              <a:rPr lang="es-AR" sz="2000" dirty="0"/>
              <a:t>}, </a:t>
            </a:r>
          </a:p>
          <a:p>
            <a:pPr marL="0" indent="0">
              <a:buNone/>
            </a:pPr>
            <a:r>
              <a:rPr lang="es-AR" sz="2000" dirty="0"/>
              <a:t>	</a:t>
            </a:r>
            <a:r>
              <a:rPr lang="es-AR" sz="2000" dirty="0" err="1"/>
              <a:t>nvcc</a:t>
            </a:r>
            <a:r>
              <a:rPr lang="es-AR" sz="2000" dirty="0"/>
              <a:t>-{5.0, 5.5, 6.0, 6.5, 7.0}, </a:t>
            </a:r>
          </a:p>
          <a:p>
            <a:pPr marL="0" indent="0">
              <a:buNone/>
            </a:pPr>
            <a:r>
              <a:rPr lang="es-AR" sz="2000" dirty="0"/>
              <a:t>	pgi-12.8, </a:t>
            </a:r>
          </a:p>
          <a:p>
            <a:pPr marL="0" indent="0">
              <a:buNone/>
            </a:pPr>
            <a:r>
              <a:rPr lang="es-AR" sz="2000" dirty="0"/>
              <a:t>	</a:t>
            </a:r>
            <a:r>
              <a:rPr lang="es-AR" sz="2000" dirty="0" err="1"/>
              <a:t>intel</a:t>
            </a:r>
            <a:r>
              <a:rPr lang="es-AR" sz="2000" dirty="0"/>
              <a:t>-{2013, 2014}, </a:t>
            </a:r>
          </a:p>
          <a:p>
            <a:pPr marL="0" indent="0">
              <a:buNone/>
            </a:pPr>
            <a:r>
              <a:rPr lang="es-AR" sz="2000" dirty="0"/>
              <a:t>	ghc-7.6.3.</a:t>
            </a:r>
          </a:p>
        </p:txBody>
      </p:sp>
    </p:spTree>
    <p:extLst>
      <p:ext uri="{BB962C8B-B14F-4D97-AF65-F5344CB8AC3E}">
        <p14:creationId xmlns:p14="http://schemas.microsoft.com/office/powerpoint/2010/main" val="2142471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381000"/>
            <a:ext cx="10515600" cy="5791200"/>
          </a:xfrm>
        </p:spPr>
        <p:txBody>
          <a:bodyPr>
            <a:noAutofit/>
          </a:bodyPr>
          <a:lstStyle/>
          <a:p>
            <a:pPr marL="0" indent="0">
              <a:buNone/>
            </a:pPr>
            <a:r>
              <a:rPr lang="es-AR" sz="3600" dirty="0"/>
              <a:t>Bibliotecas</a:t>
            </a:r>
            <a:r>
              <a:rPr lang="es-AR" sz="2400" dirty="0"/>
              <a:t>: </a:t>
            </a:r>
          </a:p>
          <a:p>
            <a:pPr marL="0" indent="0">
              <a:buNone/>
            </a:pPr>
            <a:r>
              <a:rPr lang="es-AR" sz="2000" dirty="0"/>
              <a:t>	</a:t>
            </a:r>
            <a:r>
              <a:rPr lang="es-AR" sz="2000" dirty="0" err="1"/>
              <a:t>fftw</a:t>
            </a:r>
            <a:r>
              <a:rPr lang="es-AR" sz="2000" dirty="0"/>
              <a:t>-{2.1.5, 3.3.3, 3.3.4}, </a:t>
            </a:r>
          </a:p>
          <a:p>
            <a:pPr marL="0" indent="0">
              <a:buNone/>
            </a:pPr>
            <a:r>
              <a:rPr lang="es-AR" sz="2000" dirty="0"/>
              <a:t>	magma-1.3.0,</a:t>
            </a:r>
          </a:p>
          <a:p>
            <a:pPr marL="0" indent="0">
              <a:buNone/>
            </a:pPr>
            <a:r>
              <a:rPr lang="es-AR" sz="2000" dirty="0"/>
              <a:t>	 </a:t>
            </a:r>
            <a:r>
              <a:rPr lang="es-AR" sz="2000" dirty="0" err="1"/>
              <a:t>openblas</a:t>
            </a:r>
            <a:r>
              <a:rPr lang="es-AR" sz="2000" dirty="0"/>
              <a:t>-{0.2.8, 0.2.11, 0.2.14},</a:t>
            </a:r>
          </a:p>
          <a:p>
            <a:pPr marL="0" indent="0">
              <a:buNone/>
            </a:pPr>
            <a:r>
              <a:rPr lang="es-AR" sz="2000" dirty="0"/>
              <a:t>	 mvapich2-{1.9, 2.0, 2.1},</a:t>
            </a:r>
          </a:p>
          <a:p>
            <a:pPr marL="0" indent="0">
              <a:buNone/>
            </a:pPr>
            <a:r>
              <a:rPr lang="es-AR" sz="2000" dirty="0"/>
              <a:t>	 </a:t>
            </a:r>
            <a:r>
              <a:rPr lang="es-AR" sz="2000" dirty="0">
                <a:solidFill>
                  <a:srgbClr val="FF0000"/>
                </a:solidFill>
              </a:rPr>
              <a:t>openmpi-</a:t>
            </a:r>
            <a:r>
              <a:rPr lang="es-AR" sz="2000" dirty="0"/>
              <a:t>{1.8.1, 1.8.3, 1.8.4,</a:t>
            </a:r>
            <a:r>
              <a:rPr lang="es-AR" sz="2000" dirty="0">
                <a:solidFill>
                  <a:srgbClr val="FF0000"/>
                </a:solidFill>
              </a:rPr>
              <a:t> 2</a:t>
            </a:r>
            <a:r>
              <a:rPr lang="es-AR" sz="2000" dirty="0"/>
              <a:t>}, </a:t>
            </a:r>
          </a:p>
          <a:p>
            <a:pPr marL="0" indent="0">
              <a:buNone/>
            </a:pPr>
            <a:r>
              <a:rPr lang="es-AR" sz="2000" dirty="0"/>
              <a:t>	</a:t>
            </a:r>
            <a:r>
              <a:rPr lang="es-AR" sz="2000" dirty="0">
                <a:solidFill>
                  <a:srgbClr val="FF0000"/>
                </a:solidFill>
              </a:rPr>
              <a:t> netcdf-4.4.1.1     </a:t>
            </a:r>
          </a:p>
          <a:p>
            <a:pPr marL="0" indent="0">
              <a:buNone/>
            </a:pPr>
            <a:r>
              <a:rPr lang="es-AR" sz="2000" dirty="0">
                <a:solidFill>
                  <a:srgbClr val="FF0000"/>
                </a:solidFill>
              </a:rPr>
              <a:t>                      netcdf-fortran/4.4.4</a:t>
            </a:r>
          </a:p>
          <a:p>
            <a:pPr marL="0" indent="0">
              <a:buNone/>
            </a:pPr>
            <a:r>
              <a:rPr lang="es-AR" sz="3600" dirty="0"/>
              <a:t>Intérpretes/compiladores</a:t>
            </a:r>
            <a:r>
              <a:rPr lang="es-AR" sz="2400" b="1" dirty="0"/>
              <a:t>:</a:t>
            </a:r>
          </a:p>
          <a:p>
            <a:pPr marL="0" indent="0">
              <a:buNone/>
            </a:pPr>
            <a:r>
              <a:rPr lang="es-AR" sz="2000" dirty="0"/>
              <a:t>	 </a:t>
            </a:r>
            <a:r>
              <a:rPr lang="es-AR" sz="2000" b="1" dirty="0" err="1">
                <a:solidFill>
                  <a:srgbClr val="FF0000"/>
                </a:solidFill>
              </a:rPr>
              <a:t>python</a:t>
            </a:r>
            <a:r>
              <a:rPr lang="es-AR" sz="2000" dirty="0"/>
              <a:t>-{</a:t>
            </a:r>
            <a:r>
              <a:rPr lang="es-AR" sz="2000" b="1" dirty="0">
                <a:solidFill>
                  <a:srgbClr val="FF0000"/>
                </a:solidFill>
              </a:rPr>
              <a:t>2.7.4</a:t>
            </a:r>
            <a:r>
              <a:rPr lang="es-AR" sz="2000" dirty="0"/>
              <a:t>, 2.7.10},</a:t>
            </a:r>
          </a:p>
          <a:p>
            <a:pPr marL="0" indent="0">
              <a:buNone/>
            </a:pPr>
            <a:r>
              <a:rPr lang="es-AR" sz="2000" dirty="0"/>
              <a:t>	 pycuda-2013.1, mlton-20130715, octave-3.6.4.</a:t>
            </a:r>
          </a:p>
          <a:p>
            <a:pPr marL="0" indent="0">
              <a:buNone/>
            </a:pPr>
            <a:endParaRPr lang="es-AR" sz="2000" dirty="0"/>
          </a:p>
          <a:p>
            <a:pPr marL="0" indent="0">
              <a:buNone/>
            </a:pPr>
            <a:r>
              <a:rPr lang="es-AR" sz="2000" dirty="0"/>
              <a:t>	ghc-7.6.3.</a:t>
            </a:r>
          </a:p>
        </p:txBody>
      </p:sp>
    </p:spTree>
    <p:extLst>
      <p:ext uri="{BB962C8B-B14F-4D97-AF65-F5344CB8AC3E}">
        <p14:creationId xmlns:p14="http://schemas.microsoft.com/office/powerpoint/2010/main" val="36629772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t>Arquitectura de Mendieta: </a:t>
            </a:r>
          </a:p>
          <a:p>
            <a:pPr marL="0" indent="0">
              <a:buNone/>
            </a:pPr>
            <a:r>
              <a:rPr lang="es-AR" sz="2400" dirty="0"/>
              <a:t>Mendieta esta compuesta de un conjunto de 22 nodos . Mendieta utiliza el software SLURM (manejador de colas)  para Administrar el uso de los nodos.</a:t>
            </a:r>
            <a:br>
              <a:rPr lang="es-AR" sz="2400" dirty="0"/>
            </a:br>
            <a:r>
              <a:rPr lang="es-AR" sz="2400" dirty="0" err="1"/>
              <a:t>Slurm</a:t>
            </a:r>
            <a:r>
              <a:rPr lang="es-AR" sz="2400" dirty="0"/>
              <a:t> agrupa los nodos en particiones.</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2612" y="2667000"/>
            <a:ext cx="4586288" cy="3435776"/>
          </a:xfrm>
          <a:prstGeom prst="rect">
            <a:avLst/>
          </a:prstGeom>
        </p:spPr>
      </p:pic>
    </p:spTree>
    <p:extLst>
      <p:ext uri="{BB962C8B-B14F-4D97-AF65-F5344CB8AC3E}">
        <p14:creationId xmlns:p14="http://schemas.microsoft.com/office/powerpoint/2010/main" val="12847903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973146" y="381000"/>
            <a:ext cx="10360501" cy="674614"/>
          </a:xfrm>
        </p:spPr>
        <p:txBody>
          <a:bodyPr>
            <a:normAutofit/>
          </a:bodyPr>
          <a:lstStyle/>
          <a:p>
            <a:r>
              <a:rPr lang="en-US" dirty="0" err="1"/>
              <a:t>Objetivos</a:t>
            </a:r>
            <a:endParaRPr lang="es-PY" sz="2400" dirty="0"/>
          </a:p>
        </p:txBody>
      </p:sp>
      <p:sp>
        <p:nvSpPr>
          <p:cNvPr id="4" name="Content Placeholder 3">
            <a:extLst>
              <a:ext uri="{FF2B5EF4-FFF2-40B4-BE49-F238E27FC236}">
                <a16:creationId xmlns:a16="http://schemas.microsoft.com/office/drawing/2014/main" id="{02E13568-BEF2-D144-B220-1E1AC8FA55B0}"/>
              </a:ext>
            </a:extLst>
          </p:cNvPr>
          <p:cNvSpPr>
            <a:spLocks noGrp="1"/>
          </p:cNvSpPr>
          <p:nvPr>
            <p:ph idx="1"/>
          </p:nvPr>
        </p:nvSpPr>
        <p:spPr>
          <a:xfrm>
            <a:off x="1218883" y="1295400"/>
            <a:ext cx="10360501" cy="4868669"/>
          </a:xfrm>
        </p:spPr>
        <p:txBody>
          <a:bodyPr>
            <a:normAutofit fontScale="77500" lnSpcReduction="20000"/>
          </a:bodyPr>
          <a:lstStyle/>
          <a:p>
            <a:pPr marL="0" indent="0" algn="just">
              <a:lnSpc>
                <a:spcPct val="120000"/>
              </a:lnSpc>
              <a:buNone/>
            </a:pPr>
            <a:r>
              <a:rPr lang="es-ES" dirty="0"/>
              <a:t>El principal objetivo de esta tesis es sentar las bases para la implementación de un sistema de pronostico de clima por ensambles (en este caso WRF) para su utilidad en sistemas de alerta temprana a emergencias en un sistema de computo intensivo.</a:t>
            </a:r>
          </a:p>
          <a:p>
            <a:pPr marL="0" indent="0" algn="just">
              <a:lnSpc>
                <a:spcPct val="120000"/>
              </a:lnSpc>
              <a:buNone/>
            </a:pPr>
            <a:endParaRPr lang="es-ES" dirty="0"/>
          </a:p>
          <a:p>
            <a:pPr marL="0" indent="0">
              <a:buNone/>
            </a:pPr>
            <a:r>
              <a:rPr lang="es-ES" dirty="0"/>
              <a:t>Objetivos específicos</a:t>
            </a:r>
          </a:p>
          <a:p>
            <a:r>
              <a:rPr lang="es-ES" dirty="0"/>
              <a:t>Instalar, configurar y poner en funcionamiento el modelo WRF en el clúster Mendieta.</a:t>
            </a:r>
          </a:p>
          <a:p>
            <a:r>
              <a:rPr lang="es-ES" dirty="0"/>
              <a:t>Aplicar el modelo a alguna región del territorio argentino.</a:t>
            </a:r>
          </a:p>
          <a:p>
            <a:r>
              <a:rPr lang="es-ES" dirty="0"/>
              <a:t>Evaluar eficiencia y escalabilidad del modelo en el clúster.</a:t>
            </a:r>
          </a:p>
          <a:p>
            <a:r>
              <a:rPr lang="es-ES" dirty="0"/>
              <a:t>Generar archivos de salida con información meteorológicamente relevante.</a:t>
            </a:r>
          </a:p>
          <a:p>
            <a:pPr>
              <a:lnSpc>
                <a:spcPct val="120000"/>
              </a:lnSpc>
            </a:pPr>
            <a:r>
              <a:rPr lang="es-ES" dirty="0"/>
              <a:t>Sentar las bases para la transferencia de conocimiento de la implementación de WRF en un </a:t>
            </a:r>
            <a:r>
              <a:rPr lang="es-ES" dirty="0" err="1"/>
              <a:t>cluster</a:t>
            </a:r>
            <a:r>
              <a:rPr lang="es-ES" dirty="0"/>
              <a:t> de alto desempeño computacional.</a:t>
            </a:r>
          </a:p>
          <a:p>
            <a:endParaRPr lang="en-US" dirty="0"/>
          </a:p>
        </p:txBody>
      </p:sp>
    </p:spTree>
    <p:extLst>
      <p:ext uri="{BB962C8B-B14F-4D97-AF65-F5344CB8AC3E}">
        <p14:creationId xmlns:p14="http://schemas.microsoft.com/office/powerpoint/2010/main" val="2483402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12812" y="457200"/>
            <a:ext cx="10515600" cy="5791200"/>
          </a:xfrm>
        </p:spPr>
        <p:txBody>
          <a:bodyPr>
            <a:noAutofit/>
          </a:bodyPr>
          <a:lstStyle/>
          <a:p>
            <a:pPr marL="0" indent="0">
              <a:buNone/>
            </a:pPr>
            <a:r>
              <a:rPr lang="es-AR" sz="3600" dirty="0">
                <a:latin typeface="+mj-lt"/>
                <a:ea typeface="+mj-ea"/>
                <a:cs typeface="+mj-cs"/>
              </a:rPr>
              <a:t>Arquitectura de Mendieta: </a:t>
            </a:r>
          </a:p>
          <a:p>
            <a:pPr marL="0" indent="0">
              <a:buNone/>
            </a:pPr>
            <a:r>
              <a:rPr lang="es-AR" sz="2400" dirty="0"/>
              <a:t>En particular nos interesa una partición que se denomina: MULTI .Esta partición esta compuesta por 13 nodos</a:t>
            </a:r>
            <a:br>
              <a:rPr lang="es-AR" sz="2400" dirty="0"/>
            </a:br>
            <a:endParaRPr lang="en-US" sz="2400" dirty="0"/>
          </a:p>
          <a:p>
            <a:pPr marL="0" indent="0">
              <a:buNone/>
            </a:pPr>
            <a:endParaRPr lang="es-AR" sz="2400" dirty="0"/>
          </a:p>
          <a:p>
            <a:pPr marL="0" indent="0">
              <a:buNone/>
            </a:pPr>
            <a:endParaRPr lang="es-AR" sz="2400" dirty="0"/>
          </a:p>
          <a:p>
            <a:pPr marL="0" indent="0">
              <a:buNone/>
            </a:pPr>
            <a:endParaRPr lang="es-AR" sz="2400" dirty="0"/>
          </a:p>
          <a:p>
            <a:pPr marL="0" indent="0">
              <a:buNone/>
            </a:pPr>
            <a:r>
              <a:rPr lang="es-AR" sz="2400" dirty="0"/>
              <a:t>Cada nodo de multi esta compuesta por </a:t>
            </a:r>
          </a:p>
          <a:p>
            <a:r>
              <a:rPr lang="es-AR" sz="2400" dirty="0"/>
              <a:t>2 procesadores Intel </a:t>
            </a:r>
            <a:r>
              <a:rPr lang="es-AR" sz="2400" dirty="0" err="1"/>
              <a:t>Xeon</a:t>
            </a:r>
            <a:r>
              <a:rPr lang="es-AR" sz="2400" dirty="0"/>
              <a:t> E5-2680 v2 de 10 </a:t>
            </a:r>
            <a:r>
              <a:rPr lang="es-AR" sz="2400" dirty="0" err="1"/>
              <a:t>cores</a:t>
            </a:r>
            <a:r>
              <a:rPr lang="es-AR" sz="2400" dirty="0"/>
              <a:t> cada uno </a:t>
            </a:r>
          </a:p>
          <a:p>
            <a:r>
              <a:rPr lang="es-AR" sz="2400" dirty="0"/>
              <a:t>60 GiB de RAM</a:t>
            </a:r>
          </a:p>
          <a:p>
            <a:r>
              <a:rPr lang="es-AR" sz="2400" dirty="0"/>
              <a:t>1 placa NVIDIA Tesla K20x con 6 GiB de memoria (no la usamos aun)</a:t>
            </a:r>
          </a:p>
          <a:p>
            <a:r>
              <a:rPr lang="es-AR" sz="2400" dirty="0"/>
              <a:t>1 aceleradora Intel </a:t>
            </a:r>
            <a:r>
              <a:rPr lang="es-AR" sz="2400" dirty="0" err="1"/>
              <a:t>Xeon</a:t>
            </a:r>
            <a:r>
              <a:rPr lang="es-AR" sz="2400" dirty="0"/>
              <a:t> Phi 31S1P, con 8 GiB de memoria (no la usamos aun)</a:t>
            </a:r>
          </a:p>
          <a:p>
            <a:endParaRPr lang="es-AR" sz="2400" dirty="0"/>
          </a:p>
        </p:txBody>
      </p:sp>
      <p:pic>
        <p:nvPicPr>
          <p:cNvPr id="4" name="Picture 3">
            <a:extLst>
              <a:ext uri="{FF2B5EF4-FFF2-40B4-BE49-F238E27FC236}">
                <a16:creationId xmlns:a16="http://schemas.microsoft.com/office/drawing/2014/main" id="{2F7F5714-2311-7141-87E5-2799DF1629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0362" y="2209800"/>
            <a:ext cx="8928100" cy="1422400"/>
          </a:xfrm>
          <a:prstGeom prst="rect">
            <a:avLst/>
          </a:prstGeom>
        </p:spPr>
      </p:pic>
    </p:spTree>
    <p:extLst>
      <p:ext uri="{BB962C8B-B14F-4D97-AF65-F5344CB8AC3E}">
        <p14:creationId xmlns:p14="http://schemas.microsoft.com/office/powerpoint/2010/main" val="170938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989012" y="685800"/>
            <a:ext cx="10515600" cy="5791200"/>
          </a:xfrm>
        </p:spPr>
        <p:txBody>
          <a:bodyPr>
            <a:noAutofit/>
          </a:bodyPr>
          <a:lstStyle/>
          <a:p>
            <a:pPr marL="0" indent="0">
              <a:buNone/>
            </a:pPr>
            <a:r>
              <a:rPr lang="es-AR" sz="3600" dirty="0">
                <a:latin typeface="+mj-lt"/>
                <a:ea typeface="+mj-ea"/>
                <a:cs typeface="+mj-cs"/>
              </a:rPr>
              <a:t>Arquitectura de Mendieta: </a:t>
            </a:r>
          </a:p>
          <a:p>
            <a:pPr marL="0" indent="0">
              <a:buNone/>
            </a:pPr>
            <a:endParaRPr lang="es-AR" sz="2400" dirty="0"/>
          </a:p>
          <a:p>
            <a:pPr marL="0" indent="0">
              <a:buNone/>
            </a:pPr>
            <a:r>
              <a:rPr lang="es-AR" sz="2400" dirty="0"/>
              <a:t>También nos interesa remarcar que cuando un </a:t>
            </a:r>
            <a:r>
              <a:rPr lang="es-AR" sz="2400" dirty="0" err="1"/>
              <a:t>job</a:t>
            </a:r>
            <a:r>
              <a:rPr lang="es-AR" sz="2400" dirty="0"/>
              <a:t> se ejecuta utilizando varios nodos, la memoria del programa se comparte entre los nodos. Es decir el parte del modelo se carga en la memoria de un nodo mientras otras partes del modelo se cargan en la memoria el resto de los nodos. </a:t>
            </a:r>
          </a:p>
          <a:p>
            <a:pPr marL="0" indent="0">
              <a:buNone/>
            </a:pPr>
            <a:r>
              <a:rPr lang="es-AR" sz="2400" dirty="0"/>
              <a:t>Esta tecnología es posible gracias al software: MPI (</a:t>
            </a:r>
            <a:r>
              <a:rPr lang="es-AR" sz="2400" dirty="0" err="1"/>
              <a:t>Message</a:t>
            </a:r>
            <a:r>
              <a:rPr lang="es-AR" sz="2400" dirty="0"/>
              <a:t> </a:t>
            </a:r>
            <a:r>
              <a:rPr lang="es-AR" sz="2400" dirty="0" err="1"/>
              <a:t>Passing</a:t>
            </a:r>
            <a:r>
              <a:rPr lang="es-AR" sz="2400" dirty="0"/>
              <a:t> Interface)</a:t>
            </a:r>
          </a:p>
          <a:p>
            <a:pPr marL="0" indent="0">
              <a:buNone/>
            </a:pPr>
            <a:r>
              <a:rPr lang="en-US" sz="2400" dirty="0" err="1"/>
              <a:t>En</a:t>
            </a:r>
            <a:r>
              <a:rPr lang="en-US" sz="2400" dirty="0"/>
              <a:t> particular para WRF se </a:t>
            </a:r>
            <a:r>
              <a:rPr lang="en-US" sz="2400" dirty="0" err="1"/>
              <a:t>utilizó</a:t>
            </a:r>
            <a:r>
              <a:rPr lang="en-US" sz="2400" dirty="0"/>
              <a:t> la </a:t>
            </a:r>
            <a:r>
              <a:rPr lang="es-AR" sz="2400" dirty="0"/>
              <a:t>implementación</a:t>
            </a:r>
            <a:r>
              <a:rPr lang="en-US" sz="2400" dirty="0"/>
              <a:t> de MPI: </a:t>
            </a:r>
            <a:r>
              <a:rPr lang="en-US" sz="2400" dirty="0" err="1"/>
              <a:t>Openmpi</a:t>
            </a:r>
            <a:br>
              <a:rPr lang="en-US" sz="2400" dirty="0"/>
            </a:br>
            <a:endParaRPr lang="en-US" sz="2400" dirty="0"/>
          </a:p>
          <a:p>
            <a:pPr marL="0" indent="0">
              <a:buNone/>
            </a:pPr>
            <a:r>
              <a:rPr lang="en-US" sz="2400" dirty="0"/>
              <a:t>Tambien </a:t>
            </a:r>
            <a:r>
              <a:rPr lang="en-US" sz="2400" dirty="0" err="1"/>
              <a:t>es</a:t>
            </a:r>
            <a:r>
              <a:rPr lang="en-US" sz="2400" dirty="0"/>
              <a:t> </a:t>
            </a:r>
            <a:r>
              <a:rPr lang="en-US" sz="2400" dirty="0" err="1"/>
              <a:t>importante</a:t>
            </a:r>
            <a:r>
              <a:rPr lang="en-US" sz="2400" dirty="0"/>
              <a:t> </a:t>
            </a:r>
            <a:r>
              <a:rPr lang="en-US" sz="2400" dirty="0" err="1"/>
              <a:t>destacar</a:t>
            </a:r>
            <a:r>
              <a:rPr lang="en-US" sz="2400" dirty="0"/>
              <a:t> que </a:t>
            </a:r>
            <a:r>
              <a:rPr lang="en-US" sz="2400" dirty="0" err="1"/>
              <a:t>los</a:t>
            </a:r>
            <a:r>
              <a:rPr lang="en-US" sz="2400" dirty="0"/>
              <a:t> </a:t>
            </a:r>
            <a:r>
              <a:rPr lang="en-US" sz="2400" dirty="0" err="1"/>
              <a:t>datos</a:t>
            </a:r>
            <a:r>
              <a:rPr lang="en-US" sz="2400" dirty="0"/>
              <a:t> que </a:t>
            </a:r>
            <a:r>
              <a:rPr lang="en-US" sz="2400" dirty="0" err="1"/>
              <a:t>viajan</a:t>
            </a:r>
            <a:r>
              <a:rPr lang="en-US" sz="2400" dirty="0"/>
              <a:t> de un </a:t>
            </a:r>
            <a:r>
              <a:rPr lang="en-US" sz="2400" dirty="0" err="1"/>
              <a:t>nodo</a:t>
            </a:r>
            <a:r>
              <a:rPr lang="en-US" sz="2400" dirty="0"/>
              <a:t> a </a:t>
            </a:r>
            <a:r>
              <a:rPr lang="en-US" sz="2400" dirty="0" err="1"/>
              <a:t>otro</a:t>
            </a:r>
            <a:r>
              <a:rPr lang="en-US" sz="2400" dirty="0"/>
              <a:t> lo </a:t>
            </a:r>
            <a:r>
              <a:rPr lang="en-US" sz="2400" dirty="0" err="1"/>
              <a:t>hacen</a:t>
            </a:r>
            <a:r>
              <a:rPr lang="en-US" sz="2400" dirty="0"/>
              <a:t> </a:t>
            </a:r>
            <a:r>
              <a:rPr lang="en-US" sz="2400" dirty="0" err="1"/>
              <a:t>atraves</a:t>
            </a:r>
            <a:r>
              <a:rPr lang="en-US" sz="2400" dirty="0"/>
              <a:t> de </a:t>
            </a:r>
            <a:r>
              <a:rPr lang="en-US" sz="2400" dirty="0" err="1"/>
              <a:t>una</a:t>
            </a:r>
            <a:r>
              <a:rPr lang="en-US" sz="2400" dirty="0"/>
              <a:t>  red de </a:t>
            </a:r>
            <a:r>
              <a:rPr lang="en-US" sz="2400" dirty="0" err="1"/>
              <a:t>alta</a:t>
            </a:r>
            <a:r>
              <a:rPr lang="en-US" sz="2400" dirty="0"/>
              <a:t> </a:t>
            </a:r>
            <a:r>
              <a:rPr lang="en-US" sz="2400" dirty="0" err="1"/>
              <a:t>velocidad</a:t>
            </a:r>
            <a:r>
              <a:rPr lang="en-US" sz="2400" dirty="0"/>
              <a:t> (</a:t>
            </a:r>
            <a:r>
              <a:rPr lang="en-US" sz="2400" dirty="0" err="1"/>
              <a:t>esto</a:t>
            </a:r>
            <a:r>
              <a:rPr lang="en-US" sz="2400" dirty="0"/>
              <a:t> </a:t>
            </a:r>
            <a:r>
              <a:rPr lang="en-US" sz="2400" dirty="0" err="1"/>
              <a:t>es</a:t>
            </a:r>
            <a:r>
              <a:rPr lang="en-US" sz="2400" dirty="0"/>
              <a:t> hardware): </a:t>
            </a:r>
            <a:r>
              <a:rPr lang="en-US" sz="2400" dirty="0" err="1"/>
              <a:t>infiniband</a:t>
            </a:r>
            <a:r>
              <a:rPr lang="en-US" sz="2400" dirty="0"/>
              <a:t> que </a:t>
            </a:r>
            <a:r>
              <a:rPr lang="en-US" sz="2400" dirty="0" err="1"/>
              <a:t>transmite</a:t>
            </a:r>
            <a:r>
              <a:rPr lang="en-US" sz="2400" dirty="0"/>
              <a:t> a </a:t>
            </a:r>
            <a:r>
              <a:rPr lang="en-US" sz="2400" dirty="0" err="1"/>
              <a:t>velocidades</a:t>
            </a:r>
            <a:r>
              <a:rPr lang="en-US" sz="2400" dirty="0"/>
              <a:t> entre 2 y 8 Gbps</a:t>
            </a:r>
          </a:p>
        </p:txBody>
      </p:sp>
    </p:spTree>
    <p:extLst>
      <p:ext uri="{BB962C8B-B14F-4D97-AF65-F5344CB8AC3E}">
        <p14:creationId xmlns:p14="http://schemas.microsoft.com/office/powerpoint/2010/main" val="3576255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446212" y="2769667"/>
            <a:ext cx="7391400" cy="713379"/>
          </a:xfrm>
          <a:prstGeom prst="rect">
            <a:avLst/>
          </a:prstGeom>
        </p:spPr>
      </p:pic>
      <p:sp>
        <p:nvSpPr>
          <p:cNvPr id="8" name="Title 6"/>
          <p:cNvSpPr>
            <a:spLocks noGrp="1"/>
          </p:cNvSpPr>
          <p:nvPr>
            <p:ph type="title"/>
          </p:nvPr>
        </p:nvSpPr>
        <p:spPr>
          <a:xfrm>
            <a:off x="1235425" y="1676012"/>
            <a:ext cx="8270173" cy="878844"/>
          </a:xfrm>
        </p:spPr>
        <p:txBody>
          <a:bodyPr>
            <a:normAutofit/>
          </a:bodyPr>
          <a:lstStyle/>
          <a:p>
            <a:r>
              <a:rPr lang="en-US" sz="2400" dirty="0" err="1"/>
              <a:t>Ver</a:t>
            </a:r>
            <a:r>
              <a:rPr lang="en-US" sz="2400" dirty="0"/>
              <a:t> </a:t>
            </a:r>
            <a:r>
              <a:rPr lang="en-US" sz="2400" dirty="0" err="1"/>
              <a:t>estado</a:t>
            </a:r>
            <a:r>
              <a:rPr lang="en-US" sz="2400" dirty="0"/>
              <a:t> de  </a:t>
            </a:r>
            <a:r>
              <a:rPr lang="en-US" sz="2400" dirty="0" err="1"/>
              <a:t>ejecución</a:t>
            </a:r>
            <a:r>
              <a:rPr lang="en-US" sz="2400" dirty="0"/>
              <a:t> de </a:t>
            </a:r>
            <a:r>
              <a:rPr lang="en-US" sz="2400" dirty="0" err="1"/>
              <a:t>todos</a:t>
            </a:r>
            <a:r>
              <a:rPr lang="en-US" sz="2400" dirty="0"/>
              <a:t> </a:t>
            </a:r>
            <a:r>
              <a:rPr lang="en-US" sz="2400" dirty="0" err="1"/>
              <a:t>los</a:t>
            </a:r>
            <a:r>
              <a:rPr lang="en-US" sz="2400" dirty="0"/>
              <a:t> job de un </a:t>
            </a:r>
            <a:r>
              <a:rPr lang="en-US" sz="2400" dirty="0" err="1"/>
              <a:t>usuario</a:t>
            </a:r>
            <a:r>
              <a:rPr lang="en-US" sz="2400" dirty="0"/>
              <a:t> y de </a:t>
            </a:r>
            <a:r>
              <a:rPr lang="en-US" sz="2400" dirty="0" err="1"/>
              <a:t>todos</a:t>
            </a:r>
            <a:r>
              <a:rPr lang="en-US" sz="2400" dirty="0"/>
              <a:t> </a:t>
            </a:r>
            <a:r>
              <a:rPr lang="en-US" sz="2400" dirty="0" err="1"/>
              <a:t>los</a:t>
            </a:r>
            <a:r>
              <a:rPr lang="en-US" sz="2400" dirty="0"/>
              <a:t> jobs del cluster</a:t>
            </a:r>
          </a:p>
        </p:txBody>
      </p:sp>
      <p:sp>
        <p:nvSpPr>
          <p:cNvPr id="10" name="Title 6"/>
          <p:cNvSpPr txBox="1">
            <a:spLocks/>
          </p:cNvSpPr>
          <p:nvPr/>
        </p:nvSpPr>
        <p:spPr>
          <a:xfrm>
            <a:off x="836612" y="876299"/>
            <a:ext cx="3352799" cy="2819400"/>
          </a:xfrm>
          <a:prstGeom prst="rect">
            <a:avLst/>
          </a:prstGeom>
        </p:spPr>
        <p:txBody>
          <a:bodyPr vert="horz" lIns="121899" tIns="60949" rIns="121899" bIns="60949" rtlCol="0" anchor="b">
            <a:normAutofit fontScale="975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endParaRPr lang="en-US" dirty="0"/>
          </a:p>
        </p:txBody>
      </p:sp>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a:t>Información</a:t>
            </a:r>
            <a:r>
              <a:rPr lang="en-US" dirty="0"/>
              <a:t> </a:t>
            </a:r>
            <a:r>
              <a:rPr lang="en-US" dirty="0" err="1"/>
              <a:t>relevante</a:t>
            </a:r>
            <a:r>
              <a:rPr lang="en-US" dirty="0"/>
              <a:t> de la </a:t>
            </a:r>
            <a:r>
              <a:rPr lang="en-US" dirty="0" err="1"/>
              <a:t>ejecución</a:t>
            </a:r>
            <a:r>
              <a:rPr lang="en-US" dirty="0"/>
              <a:t> del </a:t>
            </a:r>
            <a:r>
              <a:rPr lang="en-US" dirty="0" err="1"/>
              <a:t>modelo</a:t>
            </a:r>
            <a:r>
              <a:rPr lang="en-US" dirty="0"/>
              <a:t> </a:t>
            </a:r>
            <a:r>
              <a:rPr lang="en-US" dirty="0" err="1"/>
              <a:t>en</a:t>
            </a:r>
            <a:r>
              <a:rPr lang="en-US" dirty="0"/>
              <a:t> el cluster</a:t>
            </a:r>
          </a:p>
        </p:txBody>
      </p:sp>
      <p:pic>
        <p:nvPicPr>
          <p:cNvPr id="3" name="Picture 2">
            <a:extLst>
              <a:ext uri="{FF2B5EF4-FFF2-40B4-BE49-F238E27FC236}">
                <a16:creationId xmlns:a16="http://schemas.microsoft.com/office/drawing/2014/main" id="{7EB9FEBF-5809-1F42-97A0-CA1C4045F7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0012" y="4343400"/>
            <a:ext cx="9331144" cy="1830980"/>
          </a:xfrm>
          <a:prstGeom prst="rect">
            <a:avLst/>
          </a:prstGeom>
        </p:spPr>
      </p:pic>
    </p:spTree>
    <p:extLst>
      <p:ext uri="{BB962C8B-B14F-4D97-AF65-F5344CB8AC3E}">
        <p14:creationId xmlns:p14="http://schemas.microsoft.com/office/powerpoint/2010/main" val="2075677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12812" y="2438400"/>
            <a:ext cx="3352799" cy="1143000"/>
          </a:xfrm>
        </p:spPr>
        <p:txBody>
          <a:bodyPr>
            <a:normAutofit/>
          </a:bodyPr>
          <a:lstStyle/>
          <a:p>
            <a:r>
              <a:rPr lang="en-US" sz="2400" dirty="0" err="1"/>
              <a:t>Ver</a:t>
            </a:r>
            <a:r>
              <a:rPr lang="en-US" sz="2400" dirty="0"/>
              <a:t> </a:t>
            </a:r>
            <a:r>
              <a:rPr lang="en-US" sz="2400" dirty="0" err="1"/>
              <a:t>estado</a:t>
            </a:r>
            <a:r>
              <a:rPr lang="en-US" sz="2400" dirty="0"/>
              <a:t> de  </a:t>
            </a:r>
            <a:r>
              <a:rPr lang="en-US" sz="2400" dirty="0" err="1"/>
              <a:t>ejecución</a:t>
            </a:r>
            <a:r>
              <a:rPr lang="en-US" sz="2400" dirty="0"/>
              <a:t> del job </a:t>
            </a:r>
            <a:r>
              <a:rPr lang="en-US" sz="2400" dirty="0" err="1"/>
              <a:t>dentro</a:t>
            </a:r>
            <a:r>
              <a:rPr lang="en-US" sz="2400" dirty="0"/>
              <a:t> de un </a:t>
            </a:r>
            <a:r>
              <a:rPr lang="en-US" sz="2400" dirty="0" err="1"/>
              <a:t>nodo</a:t>
            </a:r>
            <a:endParaRPr lang="en-US" sz="2400" dirty="0"/>
          </a:p>
        </p:txBody>
      </p:sp>
      <p:pic>
        <p:nvPicPr>
          <p:cNvPr id="8" name="Picture 7"/>
          <p:cNvPicPr>
            <a:picLocks noChangeAspect="1"/>
          </p:cNvPicPr>
          <p:nvPr/>
        </p:nvPicPr>
        <p:blipFill>
          <a:blip r:embed="rId2"/>
          <a:stretch>
            <a:fillRect/>
          </a:stretch>
        </p:blipFill>
        <p:spPr>
          <a:xfrm>
            <a:off x="4189412" y="859489"/>
            <a:ext cx="7696200" cy="1287851"/>
          </a:xfrm>
          <a:prstGeom prst="rect">
            <a:avLst/>
          </a:prstGeom>
        </p:spPr>
      </p:pic>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a:t>Información</a:t>
            </a:r>
            <a:r>
              <a:rPr lang="en-US" dirty="0"/>
              <a:t> </a:t>
            </a:r>
            <a:r>
              <a:rPr lang="en-US" dirty="0" err="1"/>
              <a:t>relevante</a:t>
            </a:r>
            <a:r>
              <a:rPr lang="en-US" dirty="0"/>
              <a:t> de la </a:t>
            </a:r>
            <a:r>
              <a:rPr lang="en-US" dirty="0" err="1"/>
              <a:t>ejecución</a:t>
            </a:r>
            <a:r>
              <a:rPr lang="en-US" dirty="0"/>
              <a:t> del </a:t>
            </a:r>
            <a:r>
              <a:rPr lang="en-US" dirty="0" err="1"/>
              <a:t>modelo</a:t>
            </a:r>
            <a:r>
              <a:rPr lang="en-US" dirty="0"/>
              <a:t> </a:t>
            </a:r>
            <a:r>
              <a:rPr lang="en-US" dirty="0" err="1"/>
              <a:t>en</a:t>
            </a:r>
            <a:r>
              <a:rPr lang="en-US" dirty="0"/>
              <a:t> el cluster</a:t>
            </a:r>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193686" y="2286000"/>
            <a:ext cx="7696200" cy="4419600"/>
          </a:xfrm>
        </p:spPr>
      </p:pic>
    </p:spTree>
    <p:extLst>
      <p:ext uri="{BB962C8B-B14F-4D97-AF65-F5344CB8AC3E}">
        <p14:creationId xmlns:p14="http://schemas.microsoft.com/office/powerpoint/2010/main" val="2721948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6612" y="1981200"/>
            <a:ext cx="3352799" cy="2362200"/>
          </a:xfrm>
        </p:spPr>
        <p:txBody>
          <a:bodyPr>
            <a:normAutofit/>
          </a:bodyPr>
          <a:lstStyle/>
          <a:p>
            <a:r>
              <a:rPr lang="en-US" sz="2400" dirty="0" err="1"/>
              <a:t>Otro</a:t>
            </a:r>
            <a:r>
              <a:rPr lang="en-US" sz="2400" dirty="0"/>
              <a:t> </a:t>
            </a:r>
            <a:r>
              <a:rPr lang="en-US" sz="2400" dirty="0" err="1"/>
              <a:t>ejemplo</a:t>
            </a:r>
            <a:r>
              <a:rPr lang="en-US" sz="2400" dirty="0"/>
              <a:t> </a:t>
            </a:r>
            <a:br>
              <a:rPr lang="en-US" sz="2400" dirty="0"/>
            </a:br>
            <a:r>
              <a:rPr lang="en-US" sz="2400" dirty="0"/>
              <a:t>de </a:t>
            </a:r>
            <a:r>
              <a:rPr lang="en-US" sz="2400" dirty="0" err="1"/>
              <a:t>htop</a:t>
            </a:r>
            <a:br>
              <a:rPr lang="en-US" sz="2400" dirty="0"/>
            </a:br>
            <a:r>
              <a:rPr lang="en-US" sz="2400" dirty="0" err="1"/>
              <a:t>pero</a:t>
            </a:r>
            <a:r>
              <a:rPr lang="en-US" sz="2400" dirty="0"/>
              <a:t> con 5 </a:t>
            </a:r>
            <a:r>
              <a:rPr lang="en-US" sz="2400" dirty="0" err="1"/>
              <a:t>nodos</a:t>
            </a:r>
            <a:br>
              <a:rPr lang="en-US" sz="2400" dirty="0"/>
            </a:br>
            <a:r>
              <a:rPr lang="en-US" sz="2400" dirty="0"/>
              <a:t>= 100 cores</a:t>
            </a:r>
            <a:br>
              <a:rPr lang="en-US" sz="2400" dirty="0"/>
            </a:br>
            <a:r>
              <a:rPr lang="en-US" sz="2400" dirty="0" err="1"/>
              <a:t>ejecutando</a:t>
            </a:r>
            <a:r>
              <a:rPr lang="en-US" sz="2400" dirty="0"/>
              <a:t> 100</a:t>
            </a:r>
            <a:br>
              <a:rPr lang="en-US" sz="2400" dirty="0"/>
            </a:br>
            <a:r>
              <a:rPr lang="en-US" sz="2400" dirty="0" err="1"/>
              <a:t>procesos</a:t>
            </a:r>
            <a:r>
              <a:rPr lang="en-US" sz="2400" dirty="0"/>
              <a:t> </a:t>
            </a:r>
            <a:r>
              <a:rPr lang="en-US" sz="2400" dirty="0" err="1"/>
              <a:t>mpi</a:t>
            </a:r>
            <a:endParaRPr lang="en-US" sz="2400" dirty="0"/>
          </a:p>
        </p:txBody>
      </p:sp>
      <p:sp>
        <p:nvSpPr>
          <p:cNvPr id="11"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a:t>Información</a:t>
            </a:r>
            <a:r>
              <a:rPr lang="en-US" dirty="0"/>
              <a:t> </a:t>
            </a:r>
            <a:r>
              <a:rPr lang="en-US" dirty="0" err="1"/>
              <a:t>relevante</a:t>
            </a:r>
            <a:r>
              <a:rPr lang="en-US" dirty="0"/>
              <a:t> de la </a:t>
            </a:r>
            <a:r>
              <a:rPr lang="en-US" dirty="0" err="1"/>
              <a:t>ejecución</a:t>
            </a:r>
            <a:r>
              <a:rPr lang="en-US" dirty="0"/>
              <a:t> del </a:t>
            </a:r>
            <a:r>
              <a:rPr lang="en-US" dirty="0" err="1"/>
              <a:t>modelo</a:t>
            </a:r>
            <a:r>
              <a:rPr lang="en-US" dirty="0"/>
              <a:t> </a:t>
            </a:r>
            <a:r>
              <a:rPr lang="en-US" dirty="0" err="1"/>
              <a:t>en</a:t>
            </a:r>
            <a:r>
              <a:rPr lang="en-US" dirty="0"/>
              <a:t> el cluster</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199" y="844401"/>
            <a:ext cx="8990013" cy="5929017"/>
          </a:xfrm>
          <a:prstGeom prst="rect">
            <a:avLst/>
          </a:prstGeom>
        </p:spPr>
      </p:pic>
    </p:spTree>
    <p:extLst>
      <p:ext uri="{BB962C8B-B14F-4D97-AF65-F5344CB8AC3E}">
        <p14:creationId xmlns:p14="http://schemas.microsoft.com/office/powerpoint/2010/main" val="29056360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836612" y="2076450"/>
            <a:ext cx="3352799" cy="895350"/>
          </a:xfrm>
        </p:spPr>
        <p:txBody>
          <a:bodyPr>
            <a:normAutofit/>
          </a:bodyPr>
          <a:lstStyle/>
          <a:p>
            <a:r>
              <a:rPr lang="en-US" sz="2400" dirty="0" err="1"/>
              <a:t>Conocer</a:t>
            </a:r>
            <a:r>
              <a:rPr lang="en-US" sz="2400" dirty="0"/>
              <a:t> </a:t>
            </a:r>
            <a:r>
              <a:rPr lang="en-US" sz="2400" dirty="0" err="1"/>
              <a:t>topología</a:t>
            </a:r>
            <a:r>
              <a:rPr lang="en-US" sz="2400" dirty="0"/>
              <a:t> del </a:t>
            </a:r>
            <a:r>
              <a:rPr lang="en-US" sz="2400" dirty="0" err="1"/>
              <a:t>nodo</a:t>
            </a:r>
            <a:endParaRPr lang="en-US" sz="2400" dirty="0"/>
          </a:p>
        </p:txBody>
      </p:sp>
      <p:pic>
        <p:nvPicPr>
          <p:cNvPr id="2" name="Picture 1"/>
          <p:cNvPicPr>
            <a:picLocks noChangeAspect="1"/>
          </p:cNvPicPr>
          <p:nvPr/>
        </p:nvPicPr>
        <p:blipFill>
          <a:blip r:embed="rId2"/>
          <a:stretch>
            <a:fillRect/>
          </a:stretch>
        </p:blipFill>
        <p:spPr>
          <a:xfrm>
            <a:off x="3960812" y="1102571"/>
            <a:ext cx="7239000" cy="704850"/>
          </a:xfrm>
          <a:prstGeom prst="rect">
            <a:avLst/>
          </a:prstGeom>
        </p:spPr>
      </p:pic>
      <p:sp>
        <p:nvSpPr>
          <p:cNvPr id="12" name="Title 6"/>
          <p:cNvSpPr txBox="1">
            <a:spLocks/>
          </p:cNvSpPr>
          <p:nvPr/>
        </p:nvSpPr>
        <p:spPr>
          <a:xfrm>
            <a:off x="939948" y="867438"/>
            <a:ext cx="10851961" cy="427961"/>
          </a:xfrm>
          <a:prstGeom prst="rect">
            <a:avLst/>
          </a:prstGeom>
        </p:spPr>
        <p:txBody>
          <a:bodyPr vert="horz" lIns="121899" tIns="60949" rIns="121899" bIns="60949" rtlCol="0" anchor="b">
            <a:no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a:t>Información</a:t>
            </a:r>
            <a:r>
              <a:rPr lang="en-US" dirty="0"/>
              <a:t> </a:t>
            </a:r>
            <a:r>
              <a:rPr lang="en-US" dirty="0" err="1"/>
              <a:t>relevante</a:t>
            </a:r>
            <a:r>
              <a:rPr lang="en-US" dirty="0"/>
              <a:t> de la </a:t>
            </a:r>
            <a:r>
              <a:rPr lang="en-US" dirty="0" err="1"/>
              <a:t>ejecución</a:t>
            </a:r>
            <a:r>
              <a:rPr lang="en-US" dirty="0"/>
              <a:t> del </a:t>
            </a:r>
            <a:r>
              <a:rPr lang="en-US" dirty="0" err="1"/>
              <a:t>modelo</a:t>
            </a:r>
            <a:r>
              <a:rPr lang="en-US" dirty="0"/>
              <a:t> </a:t>
            </a:r>
            <a:r>
              <a:rPr lang="en-US" dirty="0" err="1"/>
              <a:t>en</a:t>
            </a:r>
            <a:r>
              <a:rPr lang="en-US" dirty="0"/>
              <a:t> el cluster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0812" y="1905000"/>
            <a:ext cx="7239000" cy="4648199"/>
          </a:xfrm>
          <a:prstGeom prst="rect">
            <a:avLst/>
          </a:prstGeom>
        </p:spPr>
      </p:pic>
    </p:spTree>
    <p:extLst>
      <p:ext uri="{BB962C8B-B14F-4D97-AF65-F5344CB8AC3E}">
        <p14:creationId xmlns:p14="http://schemas.microsoft.com/office/powerpoint/2010/main" val="3272279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04800"/>
            <a:ext cx="9829800" cy="1219200"/>
          </a:xfrm>
        </p:spPr>
        <p:txBody>
          <a:bodyPr>
            <a:normAutofit/>
          </a:bodyPr>
          <a:lstStyle/>
          <a:p>
            <a:r>
              <a:rPr lang="en-US" dirty="0" err="1"/>
              <a:t>Util</a:t>
            </a:r>
            <a:r>
              <a:rPr lang="en-US" dirty="0"/>
              <a:t> para </a:t>
            </a:r>
            <a:r>
              <a:rPr lang="en-US" dirty="0" err="1"/>
              <a:t>entender</a:t>
            </a:r>
            <a:r>
              <a:rPr lang="en-US" dirty="0"/>
              <a:t> la </a:t>
            </a:r>
            <a:r>
              <a:rPr lang="en-US" dirty="0" err="1"/>
              <a:t>diferencia</a:t>
            </a:r>
            <a:r>
              <a:rPr lang="en-US" dirty="0"/>
              <a:t> entre un core i7 y un Xeon E5</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4238" y="2743200"/>
            <a:ext cx="3381356" cy="3962400"/>
          </a:xfrm>
          <a:prstGeom prst="rect">
            <a:avLst/>
          </a:prstGeom>
        </p:spPr>
      </p:pic>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41812" y="1542778"/>
            <a:ext cx="7244297" cy="5134247"/>
          </a:xfrm>
          <a:prstGeom prst="rect">
            <a:avLst/>
          </a:prstGeom>
        </p:spPr>
      </p:pic>
    </p:spTree>
    <p:extLst>
      <p:ext uri="{BB962C8B-B14F-4D97-AF65-F5344CB8AC3E}">
        <p14:creationId xmlns:p14="http://schemas.microsoft.com/office/powerpoint/2010/main" val="22962202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3351212" y="2971800"/>
            <a:ext cx="5486400" cy="674614"/>
          </a:xfrm>
        </p:spPr>
        <p:txBody>
          <a:bodyPr>
            <a:normAutofit fontScale="90000"/>
          </a:bodyPr>
          <a:lstStyle/>
          <a:p>
            <a:pPr algn="ctr"/>
            <a:r>
              <a:rPr lang="en-US" dirty="0" err="1"/>
              <a:t>Pronostico</a:t>
            </a:r>
            <a:r>
              <a:rPr lang="en-US" dirty="0"/>
              <a:t> para CAEARTE y </a:t>
            </a:r>
            <a:r>
              <a:rPr lang="en-US" dirty="0" err="1"/>
              <a:t>resultados</a:t>
            </a:r>
            <a:endParaRPr lang="es-PY" sz="2400" dirty="0"/>
          </a:p>
        </p:txBody>
      </p:sp>
    </p:spTree>
    <p:extLst>
      <p:ext uri="{BB962C8B-B14F-4D97-AF65-F5344CB8AC3E}">
        <p14:creationId xmlns:p14="http://schemas.microsoft.com/office/powerpoint/2010/main" val="1468294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Pronostico</a:t>
            </a:r>
            <a:r>
              <a:rPr lang="en-US" dirty="0"/>
              <a:t> para CAEARTE</a:t>
            </a:r>
          </a:p>
        </p:txBody>
      </p:sp>
      <p:sp>
        <p:nvSpPr>
          <p:cNvPr id="2" name="Content Placeholder 1"/>
          <p:cNvSpPr>
            <a:spLocks noGrp="1"/>
          </p:cNvSpPr>
          <p:nvPr>
            <p:ph idx="1"/>
          </p:nvPr>
        </p:nvSpPr>
        <p:spPr/>
        <p:txBody>
          <a:bodyPr>
            <a:normAutofit/>
          </a:bodyPr>
          <a:lstStyle/>
          <a:p>
            <a:r>
              <a:rPr lang="es-AR" dirty="0"/>
              <a:t>La implementación de WRF en Mendieta fue utilizada para calcular pronósticos para el grupo CAEARTE perteneciente a CONAE</a:t>
            </a:r>
            <a:br>
              <a:rPr lang="es-AR" dirty="0"/>
            </a:br>
            <a:br>
              <a:rPr lang="es-AR" dirty="0"/>
            </a:br>
            <a:r>
              <a:rPr lang="es-AR" dirty="0">
                <a:hlinkClick r:id="rId2"/>
              </a:rPr>
              <a:t>http://meteo.caearte.conae.gov.ar/</a:t>
            </a:r>
            <a:endParaRPr lang="es-AR" dirty="0"/>
          </a:p>
          <a:p>
            <a:pPr marL="377886" lvl="1" indent="0">
              <a:buNone/>
            </a:pPr>
            <a:endParaRPr lang="es-AR" dirty="0"/>
          </a:p>
        </p:txBody>
      </p:sp>
    </p:spTree>
    <p:extLst>
      <p:ext uri="{BB962C8B-B14F-4D97-AF65-F5344CB8AC3E}">
        <p14:creationId xmlns:p14="http://schemas.microsoft.com/office/powerpoint/2010/main" val="34579551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Pronostico</a:t>
            </a:r>
            <a:r>
              <a:rPr lang="en-US" dirty="0"/>
              <a:t> para CAEARTE</a:t>
            </a:r>
          </a:p>
        </p:txBody>
      </p:sp>
      <p:sp>
        <p:nvSpPr>
          <p:cNvPr id="2" name="Content Placeholder 1"/>
          <p:cNvSpPr>
            <a:spLocks noGrp="1"/>
          </p:cNvSpPr>
          <p:nvPr>
            <p:ph idx="1"/>
          </p:nvPr>
        </p:nvSpPr>
        <p:spPr/>
        <p:txBody>
          <a:bodyPr>
            <a:normAutofit/>
          </a:bodyPr>
          <a:lstStyle/>
          <a:p>
            <a:pPr marL="0" indent="0" algn="just">
              <a:buNone/>
            </a:pPr>
            <a:r>
              <a:rPr lang="es-ES" sz="2000" dirty="0"/>
              <a:t>Como primera etapa de experimentación se realizaron pruebas utilizando como dominio el territorio de Córdoba para un pronóstico de 48 </a:t>
            </a:r>
            <a:r>
              <a:rPr lang="es-ES" sz="2000" dirty="0" err="1"/>
              <a:t>hs</a:t>
            </a:r>
            <a:r>
              <a:rPr lang="es-ES" sz="2000" dirty="0"/>
              <a:t>. con el objetivo de</a:t>
            </a:r>
            <a:r>
              <a:rPr lang="es-AR" sz="2000" dirty="0"/>
              <a:t> identificar la configuración que provea mejor performance.</a:t>
            </a:r>
          </a:p>
          <a:p>
            <a:pPr marL="0" indent="0" algn="just">
              <a:buNone/>
            </a:pP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4412" y="2971800"/>
            <a:ext cx="8382000" cy="2953030"/>
          </a:xfrm>
          <a:prstGeom prst="rect">
            <a:avLst/>
          </a:prstGeom>
        </p:spPr>
      </p:pic>
    </p:spTree>
    <p:extLst>
      <p:ext uri="{BB962C8B-B14F-4D97-AF65-F5344CB8AC3E}">
        <p14:creationId xmlns:p14="http://schemas.microsoft.com/office/powerpoint/2010/main" val="2295670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4951412" y="2971800"/>
            <a:ext cx="2286000" cy="674614"/>
          </a:xfrm>
        </p:spPr>
        <p:txBody>
          <a:bodyPr>
            <a:normAutofit/>
          </a:bodyPr>
          <a:lstStyle/>
          <a:p>
            <a:pPr algn="ctr"/>
            <a:r>
              <a:rPr lang="en-US" dirty="0"/>
              <a:t>WRF</a:t>
            </a:r>
            <a:endParaRPr lang="es-PY" sz="2400" dirty="0"/>
          </a:p>
        </p:txBody>
      </p:sp>
    </p:spTree>
    <p:extLst>
      <p:ext uri="{BB962C8B-B14F-4D97-AF65-F5344CB8AC3E}">
        <p14:creationId xmlns:p14="http://schemas.microsoft.com/office/powerpoint/2010/main" val="32180258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Pronostico</a:t>
            </a:r>
            <a:r>
              <a:rPr lang="en-US" dirty="0"/>
              <a:t> para CAEARTE</a:t>
            </a:r>
          </a:p>
        </p:txBody>
      </p:sp>
      <p:sp>
        <p:nvSpPr>
          <p:cNvPr id="2" name="Content Placeholder 1"/>
          <p:cNvSpPr>
            <a:spLocks noGrp="1"/>
          </p:cNvSpPr>
          <p:nvPr>
            <p:ph idx="1"/>
          </p:nvPr>
        </p:nvSpPr>
        <p:spPr/>
        <p:txBody>
          <a:bodyPr>
            <a:normAutofit/>
          </a:bodyPr>
          <a:lstStyle/>
          <a:p>
            <a:pPr marL="0" indent="0">
              <a:buNone/>
            </a:pPr>
            <a:r>
              <a:rPr lang="es-AR" sz="2400" dirty="0"/>
              <a:t>Speedup  identificado. Se observo un speedup lineal para las ejecuciones que utilizaron MPI unicamente (sin usar openMP).</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sp>
        <p:nvSpPr>
          <p:cNvPr id="6" name="AutoShape 4" descr="data:image/png;base64,iVBORw0KGgoAAAANSUhEUgAAA/wAAAFzCAYAAACD2ALfAAAgAElEQVR4XuydB3RU1dqG33TSSEhooXdUQAFBpUizAGIDpYoiIOCPVAFBxIIigkqvoigXEfByLyAgIKAUEVB6uUrvIQUC6SEh5V/fHs4wM5lJZpJJMjN591pZKeecXZ59Ann319yysrKywEYCJEACJEACJEACJEACJEACJEACJOBSBNwo+F1qP7kYEiABEiABEiABEiABEiABEiABElAEKPj5I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pAACZAACZAACZAACZAACZAACZCACxKg4HfBTeWSSIAESIAESIAESIAESIAESIAESICCn+8ACZAACZAACZAACZAACZAACZAACbggAQp+F9xULokESIAESIAESIAESIAESIAESIAEKPj5DtiVQExMDF555RX88ssvFvv9+OOP8f7776vrV65cwYcffoj//Oc/CAkJwaBBg7Bz5071/O7du9GiRQur5vfJJ5/ggw8+gGHfVj1op5vsOf61a9cUw+effx4jR440mqEh35kzZ2LYsGFwc3NT9xhes4WdJQSnTp1C9+7d1eUff/wRdevWtRMtdkMCJEACJEACJEACJEACJFAYBCj4C4NyMRrDVsH/2WefYfz48XpC8+bNw7p164q14D948CCee+45/Otf/8JTTz1lUfDff//9WLlyJR588EEK/mL0O8alkgAJkAAJkAAJkAAJkIC1BCj4rSXF+6wiYKuVWbOMz58/H2+++SYyMzPh4eFh1ViuetPSpUsxe/ZsJeZr1aplUfDLhVGjRuHTTz+Fj48PLfyu+kJwXSRAAiRAAiRAAiRAAiSQRwIU/HkEx8fME7BW8JvzBHjooYfw1VdfKRd/U5f+69evY9asWVi2bBlu3ryJDh06KM+Ahg0bqomYc6lPSkrCN998gwULFkDc5OWZcePGoVGjRsoN3tBlfcqUKVi9ejX++9//omLFiqrvl19+GZ6enqr/vIwv85w+fbqa86VLl9S4r7/+OgYMGABfX1+zADMyMlS4w5kzZ9Tcg4KCchT8gYGBKhzi6aeftij4hYMcIojHwJ9//olHH30Uw4cPR5cuXdRBgbSsrCx1TQ4PNmzYgM6dO6v1f/755+q6oUu/sFi8eDGWLFmiGD7xxBOKa7t27eDu7q7ul1AN2RPhKRzkHmHatm1bfQgCf4dIgARIgARIgARIgARIgAQKlgAFf8HyLXa9F4TgF4Epsf1r1qwx4inC9fvvv0ft2rWzCf6UlBS88847mDt3rtEzVatWxQ8//KByA2iC/+jRo9n2SYS0jCdC1Z7jy0ByACAx+uZaXFwc3njjDdSrV08dfGjx+dq9hnwlvl6EeNeuXdVBiXhHaPkTtBh+EfvCQTwoTJsccoiHgBxqHDhwQAl8OZgwbXIQown+qKgotRc//fST0W3Ca+HChejZsydiY2PVPatWrcrGXg4nmjRpUux+L7hgEiABEiABEiABEiABEigKAhT8RUHdhcfMLYbfUDwKBs0yr4lgcwcGItB79+6NF154ARLjX7p0aWV5liR98vx7772HSZMmGSXt++OPP9CxY0eVdE7uFUv5tm3blIVdkuHNmDEDly9fVtdF8Iu4HjNmjBKrb731lhK0Yp2XpHl5Gf/YsWNKQD/22GPKPV8s+hMmTMCXX36ZY2LBkydPolu3bmpNWsI8w9fFkI/kOpADDxHW8lk8GISToXeEeC289NJLyrIu83jggQcgOQKGDh2Kv//+Wx1qtGnTBhMnTlQshY/wCggIUIxkHtqe1alTR/1MDgl69OiBL774AhUqVMCmTZsUMz8/PzUXOUCQufv7+6t5iceE6X6ZHmS48K8El0YCJEACJEACJEACJEACRUaAgr/I0LvmwPYW/CKYxcVdkvuJS/prr71mFpypS78I07ffftvsvSJwRcQnJCQoYSqW8X//+9+477771P2GfYkbel7Gl37ETV4s4n/99Rc2b96MjRs3Kgt6TpUEtm7dij59+mD9+vV4+OGHs83f9EBEQgBEfNeoUQOStV8OFTTB37RpU+VqLywMvQpkXppwnzx5MgYPHqy8CsT6LhUSWrVqpcY1zdJfvnx5dZ/0LyJfq6CQmpqqvAi0vAPyvOyTHLCIF0anTp2Uu7+EX8ghABsJkAAJkAAJkAAJkAAJkEDhEKDgLxzOxWYUa136NSC5WfgbN26srOzisp6TK7yp4Ne+Nwdes1jLNXNl5wz7Gj16dJ7GlzAAEdvffvtttinkJPhFiMvBwPLly1GmTJlcBb+4x4sVftq0aRgyZAhOnDiBHTt2qJKGhuxMy/RpXgsyFxH8pqEAMrC2l5GRkcqlXzwr5D7te8Myfab7uG/fPnUI8Pvvv+vXIPfLwc2LL77IOP5i8y8CF0oCJEACJEACJEACJFCUBCj4i5K+C45tb8GfXwt/TuLaUp15e1j4JamdWMMlmZ4IX7Fuz5kzR7nOW5pTcnKySqbn7e2tBHyJEiVyFfxiZf/nn39U7LxhLgIR+NZa+OWgQFzyxf1+y5Yt+lKAebXwa4co4kkgCfskhEBCB+SQQbwW5LOEArCRAAmQAAmQAAmQAAmQAAkULAEK/oLlW+x6t7fgF0FrGEMvbuMiFsXa37dvXxVzLon5JN5eYvo1Mf3rr7+qTPMSsy7Z7uWzCFq5f9iwYSqm/OLFi7la+MWdPy/ja4cG4iEg+QXEtV/GldwAlgS/VBIQC7q46EvSO3PNHF8R1sJlxIgR+kc0i7528GCPGH4pEajF+ucUwy8eAMJeXPsl50KVKlWwf/9+lV9AvBbEe0GSJ7KRAAmQAAmQAAmQAAmQAAkULAEK/oLlW+x6zy2GX4CImBXXdUlkl5tLvwh+S1nyQ0JCVK36p556KluWfkvZ6UVoapnirbHwi+DPy/g///yzsrpLngCthYWFISIiQiUINJeBX9zgxSNAyuJpcfSmL5ClA5Xw8HC8+uqr2L59u3pEE/wyd0nQJy75ps0wS794CcgBipTmM22GiRbPnj2rDk0kKaJhM8zSL54KlioDSMI/Kf2nlQMsdr8gXDAJkAAJkAAJkAAJkAAJFCIBCv5ChF0chioIwS/cRLjOmjVLWfbFTVwOAiSrvlbX3TSGX56R+xYtWqSvF//ss8+qeHdJJCdZ4q0V/HkZPz09XdWql5h1aZKHQObar18/ZfGWa6VKlTJ6JZYuXapPfCfWdHMtJw8K8R4Q0S+HDIYx+3L4IX1L0kMR9LJ+CR3o0qWLkfA+cuSI8j6QZHuS8V9i7cUTQppWlk9jIfNfsmSJYiilCyVfgSTmc3d3V/ebsm/UqJFKRihhDkzcVxz+JeAaSY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ALnQAIkQAIkQAIkQAIkQAIkQAIkQAJ2JkDBb2eg7I4ESIAESIAESIAESIAESIAESIAEHIEABb8j7IKNc0hOTsakSZPQpUsXNGnSxOLTiYmJWLRoEbZu3QoPDw/06NFDfXh6eqpncrtu47R4OwmQAAmQAAmQAAmQAAmQAAmQgAMRoOB3oM2wZiqxsbGYNm0a9u3bh88++8yi4M/IyMDChQuRlZWFAQMGKHE/ffp0PProo3j++eeR23Vr5sJ7SIAESIAESIAESIAESIAESIAEHJcABb/j7k22mf31119KtD/88MM4evQoRowYYVHwh4eH4+OPP8bYsWNRo0YN1df+/fuxcuVK9XM5OMjpur+/vxOR4VRJgARIgARIgARIgARIgARIgARMCVDwO9E7ceLECQQGBqqP0aNHY/DgwRYF/+HDh5WF//PPP0dQUJBa5fnz5zF16lR88MEHiI6OzvF6xYoVnYgMp0oCJEACJEACJEACJEACJEACJEDB7wLvwK1btzBq1KgcBf+BAwewZs0avP/++yhRooRa9c2bN/Hhhx9i5MiR6uucrmteAS6Ai0sgARIgARIgARIgARIgARIggWJJgBZ+J9x2Rxb8Bw8edEKi9p3ysJX7kBr/GJKC9iEpaC+qhW5GFWSgAdLRwO0OKiNTfbamJQQ+bPG2NO8KSPUJM3s9wyMQKb51LT6b7Fcbcg8bCZAACZAACZAACRQGAQlJZSMBEih8AhT8hc883yNaI/jp0p9vzHnu4JV35uJUXDP985keSUgI2YbYMuuQ7h2l/3kDLx9UwR00SI+3+SAgz5Oz5kHvYKB0Q8t3hjYE5B5zzScYkOuWWlhra2bAe0iABEiABEiABEiABByUgFQMS09PR8mSJR10hpyWIQEKfid8H6wR/EzaV7QbG3f9Flav/BMb/wEuZJTRT8bD6zxSym9CePAuyEGAudagdD1UCayMBqXro4F7Fir7lkGDoKrZb028CCRctLzQazssX4s5AqTFFS0k09EDqwHyYfGwoI3la7k+y4MGx9pszoYESIAESIAESCAvBEQHvPHGG3jnnXdQp04d/ddSiaswWmpqKt577z107dpVVf9yxmbIMKc1WHufozOg4Hf0HTIzP2sEv1Z2Ly0tDYMGDUJKSorZsnyWrjshFoed8slT0Vi64jB2XwtAspsun4J/RiJquh9G7dpnkdWkFPbE/w+XE67gSsJVi+swOggIrYfK6lCgnv3XnRYL3DiSy2FBrPnrqbGAHCZYahE77T/f/PaY02GBeDLk5LEg18SrwVwLfciyJ0R+58znSYAESIAESIAEiiWBohb8oinGjx+PHj16OK3gt/bFoeC3lhTvszsBc4L/9u3b+OSTT1TW/s6dO6sxExMTsWjRImzduhUeHh7qF1M+PD09rbpu94mzQ/y06TTWbjmP48n3rP5l0qLwvNtePP9kVZRr+zT2ZV3F5fgr6gBg97U9jnMQUND7J94KOXksROTgsZDrs0V00FChDRDWBlCf6WVQ0K8Q+ycBEiABEiCBgiIg1a6k0pWUuX7yySdRtWpVREREYPLkyfD19UVUVBTmzJmD1atXq4TZAwcOxOuvv66+zumauflKZa4vv/wSe/fuVZebNWumKnTVr18ftgh+S+OKaNe8BDQL96pVq7Bnzx61Hm9vb6xbtw7Tpk3D9evX9ePXrFlTiX25Jm3KlCnK0i/lvmXtK1asyLZ2ma/MvWPHjli7dq3i16VLFzX+7NmzsXnzZjRt2lSVC7eUNNzWPrT727dvjx9++AFnzpxBz549MXToUAQHBxsxlPXnxqlFixbYuXMnTp48iQ4dOqj3IDQ0tKBeNbv3Swu/3ZGyQxLIncC1mDQs+8/f2HEsDtHpAfoHmsbvQfsKMXjiifvg36oj3AN0JRWlKfFfHA8CcseZvzvEI0E8E8w18XbIyWPB0rPquaPZexThX+1FnfjPyXMgfyvi0yRAAiRAAiRAAnYkIIJWqlyJaH3ppZdw7NgxjBkzBg0aNFACOSsrS4laEY8iLCXGXUThI488osStpWu9e/fONsurV69ixIgRGDZsGB5//HEkJSWpKltubm749NNPVd/WuPTLfZbG7dSpU46C/+zZs8qQKIcOlSpVws8//4z//ve/SqB7eXkZWfjl8EDmV758eVVBTDNCVqtWTX0fHx+vxpLvpXqYhASI8BbD5PTp05XInzVrllrXhAkTlJHStGmHHNb2oY3p4+OjSpSHhISoucuYsi/CVGMoe5gbJ2GgVT6TtcrBh6zNWRoFv7PsFOfpsgR2HInF2vV/Y/dVH/0axerfNmknOtZzQ412reH/eEeL6+dBgIO+GiL6JY+CfIh3gukBgIQLyAGAZv3nAYCDbiSnRQIkQAIkUJQEzjUvXEtqzT0x2Za7a9cuLF++XFm8/f39lcCfP38+RBiL4D916pQSlnPnzlXi0rAdOXLE4jVruRpa30VQWyP4cxrXnKu64RhyoCFrFSEeFmZcEcrUpV/GEQZi4S9Xrpxa0t9//60E8syZMxEQEKDmKyXFmzdvrq4LK3d3d/UzOcgQzwIZX/OWsCT4re1DGA0YMEAdmrRq1Up1d/nyZXVQ8dlnn+nnJHkQtEMBc3uncTIc15CTeHY4Q6Pgd4Zd4hyLBQGx+m//MwLLt0QgKsVLv+YHko6ibfJuPNc6DIHP9IBP7QZW8eBBgFWYCu8mOQC4uPbeIUDiJeOxJZeAoft/TgkMC2/WHMmAQFxSOj79/hJ2HI2DpzvwcpuyGNq5Irw83cxyiryZhgmLL+DY+SR4e7qhS6syGPxCBZTwdlf3S38zVl3Flv03kZ4J1K/mhwmvVUONMF2uDzYSIAESIAHAEQS/iLwLFy6oRHlaMxR+O3bswJYtW8wK1k2bNlm8Zml/RbAePXoUUu5a3PsPHTqk3OpFEFsr+HMaNzfBLwcaYuGX8ATxMujWrZsaPzAwUOUFM4zhNzeO5lL/7rvvKtd30/ABEfzVq1dX4QDS/vzzT6xcuTJXwS/8tRCEnPoQRmK1l/Fr1aqlxrAUCnHz5k2L+5MbJwp+/gtFAiSQZwIHTydg3a+XseNEEpLSda5Nkuiv9a0taOd5HI1e6qSs/p5hVWwe4/gNXYLA4zdO4HjM/1SYwImY/1nsp9CSBdq8Eid/QPIOiOVfPADkIMC0aoIIfuX+L14ArZkAsIi3Oz0jCx//6yKyALzbqwrikjLw3uILaNkgCP06ls82u9tpmRiz8ByCAzz194/96hya3lcSQ7tUxJ30LIxbdB7xyemYMrAG/Et4YOG6azh0OgHzRtRBoF92l8YiRsDhSYAESKDYEigowS/9jhs3Ts9VvAhEoL799tvKdV7ixR966CH89ddfOHDgQKEJfhGyIvqvXbuGX375Bf/5z3+Uq714NZQuXbpABf+GDRuyMTFXjSAvgl+s/sJbXPK1QwgK/mL7a82Fk4BjEEhIzoC4/P+w8RLOXhepoWvVbp/DMzdWo0XpOFTo3idbvH9eZp/fg4AgnyC0qNAsL0PzGSEg+QA093/5bHoAIC7/WhLAai+QWSETOBuegtELzmFS/+qoX91fjf7roVv4blMk5o+ojZL+umSoWouOvYN+U0/i7a6V0K5xKfXjrzdE4EJECiYPqIHDZxIxdtF5TB1YA41q38vjUcjL4nAkQAIkQAJWEChMl/7t27djzZo1KiGen5+fmt2SJUuUxd8WC7+tLv2GY5hariUmXtzan3/+eZWw0NDCb61Lv7XWeXNWc3OW9twEv4h7ybOgeQTkx6XfcO506bfiF4a3kAAJ5I3A6SvJWL83But2RSHpjs6FWKz+kuiv9a2taPpwRQR26pVjvH9eRrb1IKBKYGXIR8uKzdVn+eBBQB7IywGAFgJgrpwhKwDkAWreH9l5NFa5338zpi5KB+lCbk5cSFIu+1/+X03Uqmgcx6dZ+EsFeGJ876q4lZCuLPqtGwYrj4CVv0Xjl/03MWdYbQT40pqf953hkyRAAiRQ8AQsJe1r2LChSqSXmZmpatM3atQI3bt3V9+LNVxcyyWOXBLFmbs2duzYbEnqxL1d4swlyZwki5Pv5b77779fJbmTktrWxPCL631Oc5IY+8qVK2PIkCEIDw9X7u8Sry+HCpJJXyp9yaGDzEGy04vIl2tSnUC+lsR/bdu2VfOxJmlfYQt+YaQl25ODE+Ep+RcMEwnKnB588EGLnKTSgpQ3p+Av+N8xjkACJGBCYP2eGKzfHYVD51L0VyTR3zMxq/Fo+nFUa9EUgR17wrdxiwJjx4OAAkNrvmPN+i+HAOYqAIj7PxMAFtim/HboFn7YFo3Zw2op93tpEqM/bPYZfNCnmt7qbziBy9GpGLPgHM5d0/2edngkBONfqQK/Eh7K2v/PpSTUq+6Ppb9EISUtE483CMK4XlVQJvheDo8CWxA7JgESIAESsImAYVk+cbWXGHQRu1pcf0xMDGbMmKEvyyfZ+UVMSxm4nK6ZTiIjIwNLly5VSfCkibCWOHoR4PPmzVMl86wR/PJsTuOaruepp57Cr7/+qi/LJzH1CxYsUKUH69atq1zhZR6SZE/K64nol7KDsn7DsnwlS5ZE37590adPH1Wiz1brvL0s/MJIyult27YNkZGRaq7yMxH/pnOyxEnCGnIqX8gYfpt+hXgzCZBAXghIor8Ne25g/R/XEXErXd+FWP3b3NqCx/yvwr/VMwjuNihP8f55mRMPAvJCzcZnbKkAUPUFgAkAbQSc/XZbBb8cBgyZdQatHgrGwGfDkHQ7Ax8tuYiQQC9MeLUqlmyOxL9+icTwlyrhxZal1fXPfriM2MR0TH+rpv5QId8TZwckQAIkQAIFQkBc4CX+W+Lt2RyLgLlDBseaYeHOhln6C5c3RyOBAiMgsf5i+RfXY62J1b9p/B94JmYNKlUti8BOPfOc7C+/E+dBQH4J5vA8KwAUIFxd17a69MsBwfyfrmHR6LoICdTF90u2fgkBmD64JrYfjlUW/s/frAlPD12Ijrk8AQW+MA5AAiRAAiSQKwFJmCdu6+IWLgnfJGO/uMsPHz5cHyOeaye8odAIUPAbo6bgL7RXjwM5MwFJnjd8zhn0fqqcPgGXufXkVrYrt+v2YCRzlVj/Fb9GISImTd+llPcTq7/E+4vV379VJ7sk+8vvnHkQkF+CZp5nBQC7Q7U1aZ8cEMxdE46vRpkX/NG30rDit2h88WZNfZk+yQnw7tfn8fmgmri/qi5RExsJkAAJkEDRExA3e3Fx/+6775TYN3VxL/oZcgaGBCj4Kfj5G0ECNhG4HnsH731zHofOJOLzQTUsCv7cynbldt2mSVl5syT6W/5rtMr0n5iSoZ7SEv11vLEGNTxvwL/1XfH/eEcrey2c23gQYEfOrACQb5ja72/qnSy8/1pVyMFaTmX5LLn0e3u6qzJ8aemZGPvVeTSpG4hXniynd+lPTs0wOgTI98TZAQmQAAmQAAmQQLEmQAt/sd5+Lj43AlsP3MKU5ZfRsFYAjl9IwrielS0K/twsgFKmy5ayXrnNzZbrWnk/sfqfvnov0Z9W3q9J/F4E+nool//AZ3rAp3YDW7ov1Ht5EGAH3KwAkAeIWYhLysCn31/CjqNx8HQHXm5TFkM7V4SXp5sS7MNmn8VjD5TEgGfDVP/nI25j0tKLOHExWd3/dNMQjOxaCUGqhF8WrsemY+qKy9hzIk7d37x+EMb2ZNK+PGwOHyEBEiABEiABErBAgIKfrwYJ5EBg7//iUSrQU330//yUUU1t08dyi/ENv5FqU1mvgtoYSfQnwl/i/TWrv4ylufuL679nWBUEd3+zyOL987J2HgTkhdrdZ1gBIHd4sScB/4qAV6DxvcnXAK+SgFeA8c8zbgNwBzy8jX+engR4+gM3TwB+5YESpY2vp94CfErlPh/eUSQEbA3LEk8Pydsg+Ru8Pd3QpVUZDH6hgj6MQw6FJJnjyUtJ8PZyx6XVTegAACAASURBVLPNQjGsS0VVyYGNBEiABEiABOxBgILfHhTZh8sTEOt8v6kncxT8uWXxlphdW8t6FTRYEf3i7m+U6C89Gm1ifkHr2C2QpH9i7Q8S8d+qI9wDggp6SnbvP78HAc3DHkPVklXsPi+H7ZAVAMxvzbEvgesHgMcXAt7BunsSLgFrHwE6bQVCHjR+7k4icGwaUPFJoNyjwJ1kIGIHIGUVW3+bfYzbMUDETiAzDajZw2Ffj+I8MVvDsm6nZWLMwnMIDvDEu72qKA+RsV+dQ9P7SmJol4qIib+D/5txBu0aBaP/M2G4EXfH6HpxZs21kwAJkAAJ2I8ABb/9WLInFybgqoJf2zJ9eb+9MUaJ/h5J/gutr29Ek/g96lZJ9hfYqZey/Dt7u5xwBfKxO3yP+iwff1zbm21Zp18/jjJpt4DtrwLX9wNu7kCVTkDbZdmtutrTV38Bdg8G4i8AHj5ArZ5A89n37o/+C9jxGhB3BnDzBKp0BFotBkqEOh5WVgDQ7cmRKcCp74DntgN+FXQ/k33c2gV49AvdHps28ZyQ9ybpqu5K+ceBJ38E/HQu/6qJh8DG9kDsaaB0Q6DNEiD4fsd7Dzgjs1UUfj10C99tisT8EbVRUoVq3Gvm/t/4ekMELkSkYPKAGuqg1TSx47o/buCnP2Iwe1gtlmbkO0cCJEACJGAXAhT8dsHITlydgDWC31lc+nPbK7H4y8eGvTH6W/3dUtH6+s+qvJ9Y/cXSL8n+Ajv2hG/jFrl16VTXDQ8CnqjSFk1D7wc23T3geGIlkHhZJ+LKt1SW2v/7bRiuJoSjQel6GPXwcITGnwO2vAiEPqSz5GbeAX7tAQTfp/teLLk/PwF4BwFaf7/2BMo8DDy5Kk+szB1U5Kkjax5KjgQkB0DMYSByN3AnyfgpcVMXNqENdQLW08TV3WSMuNQ4HI/5nzUjF9k9IxoNhc/x6XrBfyTpBmoEVUNJcfO/K/iPBtXHhD0fqTnObjMN1VOjde9B+RZAy4U6YS/vjbjrt1+f/bBIPAJ29AFu/QM8u+3eoUKRrZoDmxLI7d/4WhV9jR7RLPylAjwxvndV3EpIx7hF59G6YTD6dSxvFvCc1eE4fj4RM4fWhp+POzeBBEiABHIkEB0djQULFqjygMHBwQgPD8fkyZOxbds2lCpVCn379kWfPn1QokQJ1U9iYqIqLbhs2TL1s6FDh+K1116Dh0fOYUQJCQmYM2cO+vfvj3LlynFXnIwABb+TbRinWzQErBH8jpy0Ly/UtPJ+G/bcMEr0Vz/zLFpdWwNJ9CcZ/yXeXyz/wd0Gqa9drl3+GdjZD2g2E1k1e8DNzQ04PBk4+TXQaRv+E3UUA7a9pZZ9/NUDqHT2e+DELOCZX3A7qC483TzheXUzsG8U8PQaIP02sPEp4MHRQMNxOlzbXwMSzgPP78asw/Pw0b5JLofRmRek9vX8CuDoF8p9f2dyHGoG10ClyF3A3hHqIGene0m8uL6bWqbyCjn1DXBiNvDsr7jqWRJlfMvA58IqYM9IoM13Oi8R02bwrpn1GHBmiC4w99zCtupX98++pdGpGLPgHM5d0yVL7fBICMa/UsVsjP7V66kYMusM+nYsjxdamOR2cAF+XAIJkIB9CUipwIULF+KBBx5A27ZtERsbi5EjR6J9+/bo2rUrpDTdBx98gObNm6N3796Q+2fNmqUmMXjwYCX+J02ahNatW6Nz5865Tm7Pnj3YtWsXxowZk+sBQa6d8YZCJUDBX6i4OZizErBG8OdWtiu3647Mxlx5vwCPO2ia9Bc6XFkGyfYvTeL9tUz/zhjvb3YPJHb7rtDTx2mfXaEXercrPoEDUYdUaMCIRkNQ4sRM4O+FSuihZE1dl0rI9QdazAUqtL1n4X9qNRB/FvitFxDWWgnHYTtG4ft/llv9OpT0Lqm8CxymiaX69g0gLQ6QcADTJvHv8uEjn4MQ5BOEBqEONH8zIAc26IeQ6L36g5+bldqreXscmao/+NHvtfa8vDfHZihr/Rl4I9gnCGXCf7kn+MUTRA6OOmxAuG8FlPcrB4/z/9a/V2YPBBxmk4vnRGwV/JZKM4YEemHCq1VVdQetSVLXEXPP4oGq/tmuFU/aXDUJOC6BVatW4cKFC3jnnXeMJimCW6zgK1asUNbzgQMH4vXXX1dfi/gePXo0OnbsiLVr12L//v3o0qUL3njjDWVx37x5M5o2bYqPP/4YNWrU0N8v4v2HH37AmTNn0LNnT2WRF0u+tJMnT2Lx4sWYOHEi/Pz8cODAAcydO1f1V7JkSXXP9u3bsW7dOmX1v3HjhprzJ598glq1aqnrf/75J7777jtMmzYN/v7+iIqKUmtYvXp1tjUkJyfjvffeUx4BjRo1ctwN4syyEaDg50tBAlYQMCf4zZXhyi2Dc27XrZhKkd6ilfdbvzcGh04n6OdSzjMRz0StwuNR65XVX5pY/f1bdXLaZH/6xRnEbifu2YcSDz4KT4Rbjt2O2AVs6QxUbKdz5Zas7CLobxwGWn2ji/W2Jra7SHfajoO7SgWA9GRdaEdGmi4OPznCKLQjGzGJ7zfn0u/uBTy7/V7sfmgjoNXXuu+3ddXF97dfj0spN5U3SZXAynbcDHaVHwK2uvTLAcH8n65h0ei6CAnUxfdLtn7J2j99cE1oIQDiHTZq/jk0rhOgyjKW8KYrf372ic+SQEETMCf4U1JS8OGHH6J8+fLKen779m0lrKtVq6a+j4+PV+Jevn///feRmpqqxLtY2adPn65EvljfRVRPmDBBf7+Pjw8+//xzhISEKCEv94vV3tvbG/Pnz1dCXw4VLDVx3T9y5Ag+/fRTHD9+XAl7CQHQDg3Onj2r5iNjhIaGqkOJRx99VB0uyFxkrEceeUR5CEiTtV+6dAmjRo3SeTyyOQUBCn6n2CZOkgQcj4Cl8n5Pev8Pjc6s0if60+L9lfh3xmR/hsnafMoC8h/cjYM5J2s7+wOwbzQg8e4S016nL3B6CfDYNJ3V35bYbsfb+rzPyNkrAEiSRUvJG0Wwr28LlH0UaLtUx0glbxyiC9eQZI+StO/xr4Cg2rrrkb8DuwbcS95Y8Qmg9WJcd/NCnSUN1C3iSdCyQjM0KF0fLSs0R4sKzfLOn0/mi0BuYVumSfvMJeUzFfzHzyepTP7PtyiNAZ3CjKz++ZosHy5QAlnIghuMxY65n1k7icysTLjLvxEGLT/9WTsu78sbAXOCX0S1WNHFOq7FuP/9999KTM+cORMBAQFK8ItQFhd7aSKy3d3d9eJZXOalb+lHDgwGDBiAYcOGoVWrVur+y5cvY/z48fjss8/UAYD0JX02adLE7ELEWj9ixAjlaSAu/2LNX7lyperf11eXcyQmJkaJfLHcy2GCzEm8BKR/c03W+eWXX6p7tEODvFHkU4VJgIK/MGlzLBJwUQKS5E9K/BmW9yvvdwdt4n5Dy/PLVKI/aVq8f+AzPZT7v1M0zaW/+6l75dgksdqGNrokfOZisU0XlhQOiAt3SAOdZfjnJ4Fu/wO879ZblyR4Pz9tObbbKUDlYZKsAJAN2p3MO/jj2j58feJbFSYSnxaf7R4J4RDxL4cAcgBAL4A8vHt5eMTWsCxLLv3enu6YMrAGomPTMHT2WTzzaIgqy0djWR42pYgescVbTzw93vnqfLaZBvh6YO7w2pDcD+cjbuOjJRdx8lISfH080KdDebz6VDkeABXR/pobVsRyr169zM5oypQpStBv2bLFSExrbvzvvvuusp6LOBeXerGgSxNxXb16dRVvL81QkIvgFyEuz2ru99Kf1od4Csh18SrQrhtOTpL5yVgNGzZUngSSlC83wS9hA6ZrMF2whDKMHTsWU6dOVXNncw4CFPzOsU+cJQk4BQGx+ov4X/FrlFF5vxZlbqHx+dVoefFH/TpE/Ad3f1NZ/R062Z9kYvevAHjp4uH0LV7+gMu6F6dv7Q5lpOpqrXsFmvR3Frh9Eyj7iLU9ud59CRd1teolDEDq1UseAMMWWA2o9iIQ1gao0PreAYzrkdCvSCsdKZUM5ADghJmKBvQCKLwXICehZy7MS4TcpKUXceJiMjzdgaebhmBk10oI8vdU5fzmrQ3PNvnyId74dux9KBvsVXgL40hWE9AOfrIAvNurCuKSMvDe4gto2SDIYvUFw8616g1aLoeY+DsqWePDdQIx/KWKyMwCJn1/CXUq+1nVn9UT5412I2DOwr9p06ZCEfxi9R83bpyyrougl0MDU8F/5coVlVhPPAnefPNN5f4vTWL8c3LpP3HiRK6C3/AQw9xBg90gsyO7EqDgtytOdkYCJKAROHg6QVn9Dcv7BfgAT/mfxVNHpyM09qwelpT2C3yml4PG+2epP+g+/f4SdhyNU3+0v9ymLIZ2rmjW+mKNNUcsfxLHK+693p5u6NKqDAa/UAEl5O97E7fOYv1GieeDlgNAPpseAEjpvwptdAcA1V4oNqh2X9ujxL92CGDOC0DnAaDzBKhfuh69AOzwdmRkZeBOxh2U8NSVt9JaQloCAr1NDvByGO92+u1sfdhheuyikAjYGtphOq0Vv0Zjze4bWDCyNkJLekH+z5i79hoWjaqD0kG6Qx4ZY8ryy/j8zZr6/A+FtDwOYwWB/Lj022LhF3Evwl3zCDB06RcRb87CLzH5kqlfvBG6detmlE1fDgJyStonFv7cXPpp4bfiBXHAWyj4HXBTOCUScCUCWqI/sfqfvqorTSWtVql0PO+2Fw8e/ga+8RH6n0uyv8BOvRwm3j9Xa05qDLC2uXHstsEGmlpzMjKzVMxucICn3jo09qtzaHpfSQztUtGVtt7+a5EDALH8q0OAndn718S/+tza/uM7aI/WeAGI279pKICDLsdhp/V3zD+Yd/QrfNL8A4SU0MW3Xk0MR+/NfbHxxbXw8/TLce7hieH4X8w/aFjmQZT1K4vUjDQcuX4ENYNqoLSvrgzfpfjLSE5Pxv0h9zksh+I+MVuTNxryEi+4t2aeViEczzYLVZdE8C/eGKkOAPz9JDOAG85fS1X/T0x+owbur5rze1Xc96Mo1p+fpH22CH5x369UqZLKAyDJ+SRpn2TS15ICvv322+jXr5/+QEDc+OVnL774Il566aVsSfW0snxpaWkqN4Ak5TMsyyeJByWWXzLwd+/eHZmZmSoxoIQXiBu/hAVIDL/E70uiQa0SQFHsAce0jQAFv228eDcJkEA+CJgr7xfo644WpWPR+tYvqLH3a33vWrK/oG6DijTe32ZrTlaWLrHf3WZkzQn0RHRcOvpNPYm3u1ZCu8a6GP6vN0TgQkQKJg+okQ+6xfBRV6kAUABbRy8A+0PdeGEzJuyZiE2d16KcXzk1gJTkHLjtLSzr8C0eCL3f4qByKNN5fXeMfngEetbtpu5LSU/Bq5v7IdQ3FDNbf4EbKTHou2UgnqneHm83Hm7/BbBHuxCwtTyj4aDLtkZhy/6bmDeiDgL9PNSlK9GpeHP6abR/JAQDnw2DHDJPXnYJ+/6Ox+xhuhh/NucgYFiWT8Rw37590adPH31ZPltj+OX+Fi1aYNu2bYiMjFTZ+OVnIv6lmWbpX7NmjbL6mzaJ4//mm29QqlQplZhPDg4ke7+UC5T4fimzJ2JemiTxmzFjhr4sn5QOHDJkiD5BH7P0O8e7aDpLCn7n3DfOmgScnoC4+5uW9wsL9kCXMhfQ7PhX8DqzX79GLdlfcLdBhR7vb6s1J+3iaSTt3IBSr43EtZt3jKw5WXfSkJrlqSw3pQI8Mb53VdxKSMe4RefRumEw4zXz81Y7SAUA8Wg5czUZYsmTD2l1K/si0Ff3x5Qk6pLY3MJu9ALIP/F153/G/KNfYVWnH/Qu/GLhf3lDL8xtOwNNyjW2OMjcowux+sxarHnu3wjyuZcP5Fzceby6uT/+uXlSPfty7S6Y0XoqAtw9AQ/j0IH8r4A92INAXgW//Nsg1n3J49D7Kd2BkdYkvEuS9l2Ouo0q5Uqgb4fyWLI5EhP7VqPgt8emOWEfhgn6NJd+02WcPHlSVQCQpIGFkTFfPAIkSaAcPNSrV88JqRbfKVPwF9+958pJwCEIaOX9JNlfxF2BJBNrfZ8P2iTuUC7/6ZFX9HOV7P6BnXpCMv2LF0BBN8M/7vw8s+Dm7obI2AwMm30GH/TJ/sdYRkwU4tcvQ6nXR8HQmuObEAmPMuXh5u6By9GpGLPgHM5d04U4dHgkBONfqQK/EjpRyGYHAgVcAUC8VSJupuHUlRRExKTi2o00nL6aDPmj3pYmibq0VqG0N8JCffTfN6kToP+6diU/vUXQlv5zupdeALaRzKvgj0uNR+f13dCl9osY8tCb+kHlsKDL+h7Koj+2yShILoDBvw1HGb8ymNVmGrzdmbTPth0qnLttPQTWZnXgVIIS9TOH1EKtirqSaJaa3PvJ0kuYM7w2qpS9929C4ayQozgCAWsEv7joSxnAhx56SJXdK+gmZQN37dql8gpoHgEFPSb7tw8BCn77cGQvJEACdiBgrrxfhVBvdKiejMfDVyNgz7+RmXivTJnE+/u36lSgyf4MBX/Glh/g99gTuOFZRi/461Utgcgxr8DvsXYI6jpQUchKS0ViuqeRNScrNQVuPr6wVKpLy9js5Wlc29kOWNmFEMhDBQA5jIqMScWB04lITE6/J+4NDqbMwW1cJ1BZ9MWyL00OBRJSdAcB0o9hLou8bI64AtepdM9L4OG6BocGod6Q3xlptnoT0Asg593Iq0v/7+F/KCH/4zPfG7n9ywHCpD+n4OcX16DM3Rj+/VEHMGDbW1jeYUmOIQJ5eW/4jH0IGIZ5PVDNV8VJ/3YoVlVdmD+iNkr6e5odSK7vPh6H2cNqwT+Xw905q8Nx5GyiVffaZ1XsxdEIWCP4Zc4St79gwQIMHz68QK38CQkJKsP/oEGDEBYW5mi4OJ9cCFDw8xUhARJwOAJiJRV3f9PyfmINfTo0HC3+WYyk3zfp563F+yvx/3hHu67H3tYcOUCY/9M1LBpdV599Wdw5JWv/9ME1c7X82HVxxbmzuxUAEi7vw5lzEbiWVBLX0irgYMLDSMgIxOnkOmbpTOpfXe2beGOE30jFpcjbCPDzVOJeRLgWl2stWqlmIS68Pl7uSL2TibjEdJXESw4I5KBAa+JRkHj30MDavk3vk1ACLbRAHRoYhBYYehOUD/XRHxrQC+AeRUna13tzPyx6ch6alGkAuHngp/MbMePwbOWqX8on2OzWzDg0G79c2mYUCiA3ygHCxD8nY8MLq1HGNxTISMX+Gyco+PP6ghfSc1oi19Q7WXj/tarKq8easnzjvz6vDuEklMuwSQz/W7POoP8z5fFcs1AcOZeEdxaeU0lcX2ihS+bIRgIkQAL5IUDBnx96fJYESKDACWjl/cT6rwkeESvPNglEO7ejKL15FtLOntDPQ4v3F5d/cf/Pb7M5ad/dAS1Zc+QAYe6acHw1ioI/v3tjy/OHTifoRbSIZ/kjXd6tnFqYdwTCfCJQ1/cUHn/6WTz8WHN4eOms50XZZO4SPqC1g6furcMwd0BBeBOElctATPpVRCdH48qdY7iYdkg/j5QA3e+hq1YEuJN5B0O2j0RqRipmt5kGcdV/Y9tgtK/6RI5J9vpvfRMlvQMxo/UXRq+NJZd+H88S+O7pRXTpL8pfslzGjktKt1iqNem2hHydxWMPlMSAZ3WWUHM/MxxCLP9frLyiDhFDSnrhjWfK4+XWZeDuTo8vB34NODUScBoCFPxOs1WcKAkUbwKWyvuJlbL7wx5ocnMn0v87zyjeX8R/cPc3ldVfvs5Ls7c1x5JLv7enO6YMrAG69Odll3TPaFZwccG3Nq5ec3sXN3j5kPdJffb4C4jYoSsDGHMUeDUKN928MGLnaGy88As83T3Qv/7r+PCxCRaF2albp5Ur95Hrx+Dv5Y8Rjd7CkIaDs90vwrHrz69gSMM38XyNTnkHkMuT6qDjrpeA5BwQRloTZlqTnxvm08jLhNK9o3DHO1o9mumRhPJl76CsXxl1GPBo7QqoEaJLWmboTZCXcQr7mZu3b1l8ByQGX/axXeU2eKfJ22pq5n5mOGd5R4ZuH4VD0YfVO9Wl1ouY1PwjhJTQVfBgIwESIAESIIH8EqDgzy9BPk8CJFDoBES4iMu/ZPo3dHN+rnko2leOQ61jPyJh4wqjeH/fxi0Q+EyvPMX758ea06djKOYeXWAk9M5H3MakpRdx4mIyPN2hsjaP7FoJQRZiPwsdsAMPqMXVa3HxYt1W4t6GuHpJjCcJ8qx2wc9Mwx24KetuVlYWpreeilu3Y42tuwc/BnyCgKovAIHVVH12ScjWsmJzfNzsfWRmZWL4jtFoULqekTU4MikS/bf9H/Zc24d/tf+mQAV/XrbV1JtAuIvngDRDbwL5Xrwo8tsMkxhKmISES0gzzIkg3xdEEsP8zp3PkwAJkAAJkIAjEqDgd8Rd4ZxIgASsJiCiX9z9xVVea2Kh7flEOTySdhiBB9chadfGbMn+Ajv1sirePyMrA3cy7qCEp3GJLLHcBXrfS5amjZ2RmQEP93vZ9kXoiUuvqdCzeoHF8EbT0nZywCPiUj7n1MJCdVnuJR5di6tX4v5uErv8oDSK3y7bCHBzw0/nNtyL376yEfjtFd0QvcOxLvIwPrkbn11OYrs9fCB9jPp9HJa2X6yStK05tw6jd43DY2GP4kDkQXzR6jOHE/x5ZWboTSD7ue3v05CkgFHJ0YgMD0R6li6JoVdaWXimlc3rMOo52V/D6gaGSQwdoSRivhbHh0mABEiABEggnwQo+PMJkI+TAAk4BgERhBv23FCWf0N35DYNg9GpkS+axOxE0q6fzSb7C+o2yGK8v4i0eUe/wifNP0BIiRC1WLHe9t7cFxtfXAs/T+Oa6tHJ13Ep4RIeKv0gvD108d6mQu/Q9SO4mXILdUrVQnjiNVQOrIxKARUcA2QhzsIwrt5WF3xNyIm4E+tvQde2zzVDu28wsPv/gGs7gF6Xse7q75h2cCbWPr8KpeQwoHxL/J2ahFd/6Y/FTy1EwzIP4tcrO1C6RChK+4aiw5rn8WmLiXi+6pNA9D4g9CHA23wSuELcogIbylJFAN/Ee3k3ymU2RjnvqioMINC9LBJu3eNhb28Cw5KI9CYosG1nxyRAAiRAAkVAgIK/CKBzSBIggYIlIBZ/+diwN0Y/kFgBRfx3bZCOksd+QfzPK8wm+wvuNsgo3j9XoRd6v9FipNSWXujdzdotgj9XoVeAsdsFSzvn3g3j6vNa2k5ll/fzgKG7d2GvyaYa7JlpOJ8QjufXvYyXa3dWNdYl4dvIne/gtys7sKrTcjQp11i/hIikSDy9+lmd4C/bAFhunMUboQ0BLQO8fK0dBBj93PkPCPJaEUAO+7R8BCoEwcATxFlKIhb2+8zxSIAESIAEig8BCv7is9dcKQkUOwI5lfeTeP9mgdeQtW2FcvlPj7yi5yPZ/QM79YRY/m0SegDOx13Im9BzYsGvueAbxtVLcrjcXPDrVNLFaIsLvs1x9YX8Ntv6Hsj0pKa6JO07G3setYJrYGSjYZh5eA7mt5uNJmUbAklXgax0RLj73RP8YU2Abd2BiJ15X6GLHBBY8gIwBJOfigCGVRoMkxgWRElE07ADw/wEsh7D0AP5vnGd7OFCeX8h+CQJkAAJkEBxJkDBX5x3n2sngWJEQMTn8l+jleXfsLyfWP17tiuLytcPI2HjcqN4/+pbL2JD1C7MP/qVUQ1tcel/eUMvzG07w8hSq+HMUehZsuw6geAXN2otUZvVpe3uxleLoBFRr322R1x9Yb6+tnp6mJvb7+F/YNiOUfjPs8tRM6iG/hYjC7+590DCBLQmlQO0ZvTz4nFAoHkByOfjN/6H+LT4bKhbVmiucmbI5/ql66mQAHs1Q28C6bMgSyIaztnQu0W8XQxDWExDELTKE/ZaM/shARIgARJwbgIU/M69f5w9CZCAjQRyKu/3XLNQPNssFNj+bxXvX/rtKdiSfAIT9kzEps5rUSo6Fl5hVXAw9h8M3PYWlnX4Fg+YuPTbVejZuDZ73G7X0naVjfMb2GN+RdWHUdK+u4c2Rkn7NJf7HCY4cd+n2Bvxp9Hhkdyeq+C3ddExR4DUu0ks5es0g6+Nfh5na8+6+wOr6T6kBRh8bfTzqvfuydsoVj0lov/4jRPQDgBOxPwv23P58QKwahJW3GSYxFBuN6x2oH2vlUyU7+2Ro0Cblql3gWG+ArnH1LuAFRCs2FDeQgIkQAJORICC34k2i1MlARKwLwGx1q34NcpseT8R/g/X8sfft06h9+Z+WPTkPDyUWhKeYZWx7vLWe9nZHUnoWYnHsLSdxD6L+MhrabuijKu3crl2uU1i8KUsX2pGKma3mYa41Hjjsnwmo0hoR5cNPTCq8XD0uq87/ozYj9d+6Y8PH3sPr97fy+huuwt+W1fsQgcEsi/HY05gd/ge/SFAYXsB2IrfmvsNww9M8xSYhiDI77Jh4lJr+s/pHtPfccMqCPKchORojd4F+aXN50nAsQjcunULb7zxBt555x08+uijFidn7X2OtTogOjoaCxYswPDhwxEcHIzw8HBMnjwZ27ZtQ6lSpdC3b1/06dMHJUroKjUlJiZi9uzZWLZsmfrZ0KFD8dprr8HD4151JnNrTEhIwJw5c9C/f3+UK1eu0DFQ8Bc6cg5IAiTgiATE1V9K/BmW95s2uCaaN/B3SqGX19J2hnH19i5t54j7bsucbt6+hRE7R2PjhV/g6e6B/vVfx4ePTYC3uxekTGPXn19Bu8pt8E6Tt1W3Wy5tw9jdE3Ax/hLK+pbB6CYj0K9eH3i4Gf9hUOSC3xYIcq+THRA4ixeArdtg7f2mYQiG+QqkD8PEhvK95uVjbf853afCDyrd8/Qx9S4Q7wPD8B56F9iDOvsggcIn4IyCPyMjAwsXLsQDDzyAtm3bIjY2FiNHjkT79u3RtWtXyJo++OADvnMlzwAAIABJREFUNG/eHL1794bcP2vWLAV38ODBSvxPmjQJrVu3RufOnXOFvmfPHuzatQtjxozJ9YAg185svIGC30ZgvJ0ESMC1CZiW99s5qyFSEW9W6HnExyPZz7tIhZ650naG1kBzu6VZ4Qq7tJ1rvzlcnUUClg4IEi4C8iFNPideyhtEw1ACqWAgSQulifeN9rV3kP5rV/UCyBu83J8y/ffEMG+BqXeBVOI4fTUl906tvENV6PC9d0BmmuzQ0LtAumSyQyvB8rY8ETh//rwSgPv378eTTz6JqlWrIiIiQlmEfX19ERUVpay4q1evVtbfgQMH4vXXX1df53TNdDIiNEePHo2OHTti7dq1arwuXbooS7tYlzdv3oymTZvi448/RvXq1TF//ny9CHVzc1NfiwX68uXLGDt2LP755x98+eWX2Lt3r7rWrFkz1X/9+vWVqJWvReT+8MMPOHPmDHr27Kks12LxNhXyltaRkpKi5teiRQvs3LkTJ0+eRIcOHRSv0NBQoyWuWrUKFy5cUF4Dhk0Et/BbsWJFNn62MKlRo0au65JxZY6LFy/GxIkT4efnhwMHDmDu3LmKccmSJdXUtm/fjnXr1qk9vnHjhprzJ598glq1aqnrf/75J7777jtMmzYN/v7+Oe5zcnIy3nvvPeUR0KhRozy9g3l9iII/r+T4HAmQgMsTkD90byWko1m9kvAvYWyVzcjMgoe77j9Ww5Z28RS8q9W1Kxtzpe1OX02GWPFzavLHr2ZBc4TSdnaFws5cl4DhQUCiyaGAPQ4I5FCg9N1DgbsHBMeTb+B4Wgp2307E8biLOBGX/fDBEXIBONumq/CDq8n6aZt6F2hJQLUbCtK7wDTZoal3QflQHyNvA0us/7imE03WtrjUOMSmxqnQHjbnJaBZf0WEv/TSSzh27Jiy1DZo0ECJwaysLCWcxe1dBLOIOxG7jzzyiBLrlq6J5di0aSK7WrVqeP/995GamqoEuFiUp0+fDhG0YmmWMSZMmKCEqoh++ZmIdPm5jCdW6tq1a2PEiBEYNmwYHn/8cSQlJeHDDz+EHAx8+umn6l4R6j4+Pvj8888REhKiBK+MJfOX+zWXflmrpXV06tRJ3VepUiU1ZznkkHFq1qyprOGGzZzglwMDub98+fLq/tu3bythLQzk+/j4eNW/tUy0+y2ty9vbWzEToS+HMpaaHJwcOXJEsTp+/LgS9hICIJylnT17Vq1X2MnBRm77LGu/dOkSRo0apfagsBoFf2GR5jgkQAJOSyAlNRNRt9JwJz0LtxLTcTP+DiYsvoCBz1VAl8dLo1SAJ9yRgcxbMUjcsR5pZ44j4KmX4BEcgozYm0iPCkdmUjxKNGoOKflnrskY/1xK0rvXihXN2tJ2RtnvS3srF1r545aNBIoFgQI4IIiDO45neWJ3ljd2u/nhODwRn5mZDWfL0g+gQVA1tCzfBPWrP2vXigCutHd5EcnHY/6H2JgA3Enz1KOIvqb7I1tr1yPufS/5NeKj7Rcbm+4dhTve0fqx0nzPI8Mjyej7TI9E/fcpAScsblmLCs2w4YXVrrSlhbuWRYUnjNTCBmZlW5+4Yi9fvlxvyRWBL4JRBJ8I/lOnTinRJxZiEc2GTQSjpWvmQGqCX0ShuJNLk+fd3d31QlHcw0U8ytgilocMGaLEZuPGjZXlWqzWM2fONBsvLs/J8/KsCOsBAwaoA4FWrVqpscQzYPz48fjss88QEBCgF/yaeDa3RnNzNhxHPCC0Zk7wCyOZj1j4tRj3v//+W4lpWYc2D2uZ5LYu2SPpSw4RmjRpYvZ9Fm8GOSwRTw1x+Rdr/sqVK/UeHfJQTEyM4i6WezkkyW2fZZ3ibSEMtUODwvhlouAvDMocgwRIwGUI5FbeTyzp6RGXkXLoD5XpP+n3TUZrP1XlKcTd3w43S9+HC+4VlZU+Nxf8MBcpbecyLwEX4twE8nhAcDzLSwl/OQQ4Di+cyLonRDUgVZCBBh5Ay8AKaODtgxaBFXShBBXaAGGtbeJmqexgTp1ItQJbmlifZRxbmghxec7Rm3uGP3xS7pW/NP3eM60c5ENrXmll4ZlW1m7L8g7VeYl4unnivsr+WPTmE3bru9h15ACC35xINRS0O3bswJYtW4zEoLZPmzZtsnjN3F6ai4cXISnu+2K1l2YoPsWaLpZnEdViDRfX/HPnzinrvySTE/F79OhRHDx4ECdOnMChQ4eUW78m+EWwvvvuu3o3dcPx69Spoxf8N2/etLgOc3M25CMeEb16GSes1dY+ZcoUJehN+Wlu/DI3sZ6bJg/MiYmsOad1iaeAXBevAs0933AvJJmfuO83bNhQeVcIx9wEv4RDWHoHtL4llEHCLKZOnar2s7AaBX9hkeY4JEACLkVAK++3fm+MUQktcRPt+UQ5SHIqLfv9lXMROHMdSMr0tsggoIQ76lTx17vgSyZsiV01rLftUgC5GBJwFgJS1vDGEd1s5WvJSQAgLvk6jkftx+7UZOxOScDxO5LtI7slsqVbGi5neeAyiq/XTf3Qegjy0cXEWtOCfILQILSeNbfq75GQiyolK9v0TIPQ+hbnZc9SihJetWhUHZvmxpsdi0BBCX7pd9y4cfrFiheBocjWMuPnJG5F6IsYFY8DcT0XV/gePXooq7RYoN9++214eXmpmPqHHnoIf/31lwoDyEnwi9Vf5iUu+ZrQzo/gz83Cb+5QpCAEv7Yusa6LoBeupoL/ypUrKlxDvCvefPNNiPu/NGGWk0u/HKbkJvgN12TuoKGg3noK/oIiy35JgASKDQGtvJ9k+s+tHFajym7wTYxG5euHEBJ5HGXTovBA0lHFStz9Azv1zNH1v9hA5UJJwAkJqIoAUX9h94XNOB5/yWwuAGuXZatIln5bVtC5/1rblLAunQdhHWibsLZ2Pq50n6HnFg9vnX9ni8Kl37AUXm6CX8S4uPVL8j0RzxLPL67xknRuzZo1ECu6xKtLW7JkibL4G7r0i8DVDhfy49JvOOeCcOm3lonm0m9pXSLizVn4JURDMvWLN0K3bt2MsunLQUBOSfvEwp+bSz8t/M7/bwFXQAIkQALQyvtJ/L1kkNZK25mLqxfX/6RdG5FyaHc213/PsCrwb/UMfBu3hP/jHUmWBEjACQloFQGU9RkZQMQO4OJa4NoOIM3ELb7aizrX/6ovAFJ5gI0ESMBhCFhK2icu32JVz8zMVHHckn29e/fu6nuxuIvwlPh4SYBn7pq4d5vWcLfVpV+s55JTQKzPS5cuxXPPPYePPvpIWfXF8i+x+JKITxLqyfcy5v33368SAKalpRkl25NDAblXMs4bJssTofvggw9aXKPEuQ8aNEgJYu3gwBbBb23SPlsEv2ESQdN1yb6I50O/fv308xU3fvnZiy++qBIzmibV08ryCTPZU0l4aFiWT9Zg6R3Q9lli+CV+X9hrlQAK4yWnhb8wKNtpDEkGsWjRImzdulX94yDuOvLh6Zk9jlDcTiTmxbQFBQWp0yfJ8ClJPeQFlBdWa88++yyGDx9upxmzGxIgAWsJZCbG3Yv737URmYnx+kfdA4Lg3/oZ+DZqCf9WHSHfs5EACTg5ARH9Iv7lECBG5+WjbyL45QAgrA1Q7QUnXyinTwKuQcCwLJ+4x0sMtog/rbycuM/PmDFDX5ZPsvOL1V3cx3O6ZkonL4Jf+hAvBHFZlyR3Uk1AmohUOQSQZHjSJJu+ZOsXPTFv3jzlrq6V09u2bRsiIyNV1nr5mYhk07lYWoccOJjG2FsS/JbeBsOyfCKG+/btiz59+qiM/7YyEUGf07pkDqZZ+sUTQqz+pk0Odb755huUKlVKJeaTAxHJ3i/zkvh+KbOnHdrkts/M0u8a/xYU2CrkF3bhwoXqBE9+mbXSHHKK9vzzz+c6rvyD9MUXX6iXVU7h5JBA4kwSEhLUKRYbCZCAYxFIPXMcCT+vUIcAaWeNsz/7Nm4B/1adlOVfPAHYSIAEnJyAJBIU4a8dAliy/kviP0kCyEYCJFDkBMQ1XlzpxSrsrM2ckHbWtRjO25p1ieFTDkck3KEwMuaLgVWSBMqBSr16toVS5XdPaOHPL8FCej48PBwff/yxssiLdV7a/v37VXkI+bm43uTURNxv2LBBJfIQK7+0r776SiWkkLqabCRAAo5LwBrXf+X+36iF4y6CMyMBErCegCQGFOu/fJiz/ivLv4QAtAa8jUvVWT8I7yQBErCWgHjOilgT664kspNYbHHfFq9YzYXd2r4c6T5rhLEjzdfauVizLjGmiueDJDKUBIcF3aQUonhhSF4B0zCOgh6bgr+gCdup/8OHDysLv7jja4JdXIukrIPEBVWsWNHiSDdu3FClOV599VW0aKETBBJnInUgk5KSVIkOaeJ69Morr0DqbLKRAAk4JgG6/jvmvnBWJFBgBKQygBb3L59Nrf8S96/c/2n9L7A9YMfFnoCIQzGyfffdd0rs161bV2WxF/d401hvZ4JljTB2pvVoc7V2XRK3v2DBAnVwU5BWfvGolhwLkucgLCys0JFS8Bc68rwNKCeLElvy/vvvq5gRaeJGJKeNkk1Ss/qb612ydf7222+YOHGiPkNnVFSUijmSGB8R+toBgCT0kJiXwj55yhsVPkUCJEDXf74DJFDMCIj1Xx//v9N48RL7L9Z/dQjwAq3/xezV4HJJgARIwBwBCn4neS/yKvi1eJF27drpE3hYWvK5c+dUHItk9szJYyAnZAcPHnQSopwmCbgeAfebUfA6+ge8ju2B59ljRgvMDCmHOw+1wJ0HmyO91oOut3iuiASKIQGPjAQEJhxEcOwO9dk7LcKIQrJfHcQGt0FcUBvI12wkUJQEHn744aIcnmOTQLElQMHvJFufV5d+SUghYQASu5+biLfWY8BJkHGaJFCsCYjrf9LOjUg5vFuV/jOX9V8S//k2as6s/8X6TeHiXYpATtZ/ifXXSv/R+u9S287FkAAJkEBOBCj4neT9yGvSvvXr12Pfvn1GoQCyZDlAkHIUkgMgJCREUZDDgVmzZinX/7JlyzoJGU6TBEjAGgKS7T9p189K/KdHXjF6RCX8a9ySWf+tAcl7SMCZCBjG/ideMp65ZPs3jP93pnVxriRAAiRAAlYToOC3GlXR3qiV5ZPyepLwQWLup0+frjKD5lSWTwS8ZPCXuHzDFhcXpw4BJEu/xPBrySQkY3+PHj2cOgFJ0e4URycBxyegZf0X8Z9y+A+jCfvUboASjVsg8JkekK/ZSIAEXISAlP6TAwAp/3fxJ+NFifXfUPxLLgA2EiABEiABlyBAwe9E25iYmIhFixZh69atKqmeCHP58PT0xO3bt5XbfpMmTdC5c2e1KnM/M1zutWvXMHfuXGXtl8z8L7/8Mrp16wZvb28nosKpkgAJ5IcAXf/zQ4/PkoATE9Cs/3IAYFr6j9Z/J95YTp0ESIAEjAlQ8PONIAESIAES0BOg67/ll0EOR2LmfICETT8Cnp4o9eoIBL86HG6eXmYfkvtvLv4c8T/9C0hPh2+TVig9aiq8KlZX998Jv4DrU9+GMHf380fQS/1Rqs8ouJXw5RtJAoVLQKz/yvK/VlcBwLT0nxb7X/UFgNZ/IO4MsP1V4Pp+wM0dqNIJaLsM8Aowv29y/++DgMjfgaxMILAG0HIuUKm97n7JvbBrAHDjEODhC9TsBjSfbbm/wn07OBoJkICTE6Dgd/IN5PRJgARIoKAIaK7/8T+vQNrZE0bDFDfX/6yMdMTMngBkZSF08EfISIzD9c+Gw6/F0wjq0j/bFmSl38H1qSOREXsTZd+bA3e/AMQun4eUg7tQfsr3yLqThsgxveD/xIsIevkNZMTGIHrim/B7tC2Cew8vqC1lvyRgHQF92T8z1n8R/HIAIOX/JPlfcWvpycCmjrpVP7ESSLysE//lWwKtv81O404isKEtcCcBeHIV4FdBJ+5F5D/7G+AVCPz8BOAdBDy1WneIsLMvULcf0PTT4kaX6yUBEigAAhT8BQCVXZIACZCAqxHQXP8l8Z/E/VvK+u//+N0/hF0MwJ0r5xH5Xl+U+2AevGvVV6tL3vcrYr+fhfJTl8E9oKTRilNPHkHk+NdRfvIS+NzXMBuNlAO7ELPwE1SY/m+4lyylriduX4eEDctRbtK3cPf1czGCXI7TEtCs/9ohgCXrf1hrQEIBXL1d/hnY2Q9oNhOo1VO32sOTgZNfA522ASVrGhM4vQTYMxxoPguo83p2Ouf/A/wxBGi9WOcpIG1dS8DNA3hup6vT5PpIgAQKgQAFfyFA5hAkQAIk4GoEVMK/Q7qSf+ay/msl/zzDqrjE0kWg35j9PirM/i88gkurNYnXQ9THb6H8p9/Bq3INo3UmbFyJxC3/QbnP/gV3X3+rGMQum4Xbx/5CuY+/oVu/VcR4U5EQEMu0uP7Lh2nsv1j/leX/RaBCa0CSAbpaO/YlcPQLoNNWIORB3erOrgD2jtBZ+DXRrq37j6HAlc3Ac9sB/0o50xB3//OrdAcE9YcBjca7Gj2uhwRIoAgIUPAXAXQOSQIkQAKuRCD1zHHcPvQHLLn+S9k/v1YdnTrrf/KfvyHu34uMrO8ZMVGIHPcqyoydrrf6a/sat2oRxMrvc39j3Fo8FZlJCQho/7IKB/AopTswMGzpUeGIGNMLpV5/GwHtiqGbtCv9QhSntaTF3ov7lwMAU+u/YeZ/V7H+H5kCnPpOJ+DFPV9a9F/A1i7Ao1/cs/pr78H214BbfwMh9YFzPwKZaUDpxkCrr409IpKvARvbA7GngdINgTZLgOD7i9PbxLU6IIFbt26pSl/vvPOOqgxmqVl7X3R0NBYsWIDhw4cjOPjegWBycjLeffdd9OrVy2icmJgYfPrpp9i8eTNKliypKpW98soruSYYl+pjc+bMQf/+/VGuXDkHJFu4U6LgL1zeHI0ESIAEXJpATq7/Yu33bdwCYv13Ntf/vAj+m19/hjKjPldx+lkpSYiZNxEZt66j7EeLjFz206OvIXJ8H5So3xShQyZaTALo0i8OF+caBMT6r4//N3FH16z/6hDgBee1/udF8IvQf+D/gKaTABH22/voDkee3Xbv0EB7AyTmf0cf4NY/5q+7xpvCVbgYAWsEv1Zi/IEHHkDbtm31BGJjYzFp0iSsWbMGy5cv1wt+KUX+8ccfIyQkBIMHD4ZUK/vggw9USfHevXvnSnDPnj3YtWsXxowZo6qbFedGwV+cd59rJwESIIECJuAqrv+2uvRrFv4y42fDzcNTUTaXB0D9bHwf+DVtjZA334ebt08B7wi7J4FCIiDWf038y+fES8YDi8VfXP9F/DuT9d9Wl37Nwv/8LsDzbm4Oc3kADOnkdr2QtpDDGBM4f/68Epz79+/Hk08+iapVqyIiIgKTJ0+Gr68voqKilFV59erVKFGiBAYOHIjXX39dfZ3TNVPOIp5Hjx6Njh07Yu3atWq8Ll26KEv77NmzlbW7adOmSgxXr14d8+fPV12IKHZzc1NfL1u2DJcvX8bYsWPxzz//4Msvv8TevXvVtWbNmqn+69evD22s9u3b44cffsCZM2fQs2dPDB06VFngTYW8pXWkpKSo+bVo0QI7d+7EyZMn0aFDB8UrNDRUjSs/W7x4MSZOnAg/P93vwr59+zBhwgS0bt1aze/DDz/UC35zhwirVq3ChQsXlMeBtJy4itfAe++9h9deew2NGjUq1q8zBX+x3n4ungRIgAQKj4Azu/7bmrQv5cgexK/+FmUnzNOLeBXz/+FAFRbgXf0+lQMgclwflHypH4K6DqRlv/BeRY5UFARysv5LrL9W+s/Rrf+2Ju07MRs49S3Q6VeghE74qJj/PUOBlgt1Fn9J+tdhA1Cmyb3rlnICFMXecUyIFXrkyJFKhL/00ks4duyYshw3aNBACf6srCwlosXtXQSziE0Ru4888ogS65aumbNUa0K3WrVqeP/995GamqoEuFi4p0+fjho1amDWrFlqDBHLBw4cUKJffiYiXX4u43Xt2hW1a9fGiBEjMGzYMDz++ONISkpSoloOBsRVXu4Voe7j44PPP/9cWdPlUEGzpsv9mku/rNXSOjp16qTuq1SpkpqzHHLIODVr1lQHEdJkjiL05RBEa8JRXPXlY8CAAUahA4YW/iFDhiA+Pl4dFrRr1w6dO3fWr9Mcc42rHBBcunQJo0aN0h+GFMfXmYK/OO4610wCJEACRUxASv5J/XnJ+p/0+yaj2Tii679Wli8rNRWhwz5BZnJijmX5MlOScX3yUPg2bonA53rrXfozkxPUIYCU4Ysc+woCn+mlyvLhrlWmiLeFw5NA4RGQmH/NA8Cc9d8w/r/wZpX7SFpZvow04MkfgeSInMvyqdj8jjoxL5n6NZf+jBTdIUBqjC52P7SRLq5frm/rCviFAe3XA14Buc/Jxe8otSCsUFd46/8iso0nruHibj5t2jT4+/srgS8C9uzZs0rwnzp1SgnmuXPnKtFs2I4cOWLxmrmFaYJfRKq4r0uTvt3d3fXCVdzVRczK2GJdF0EsYrxx48bKki7CeObMmWbj1+U5eV6evX37thLaciDQqlUrNZZ4BowfPx6fffYZAgIC9IJfOxQwt0ZzczYcJzMzU81dDgWaNLl7sGWweEshAWLBl7ns2LFD3S2HB2+99ZY6ULCGq9wj3g0yZ8OcAYX6QjnAYBT8DrAJnAIJkAAJFHcC4vqvSv4d+sMo6797QNC9uP9WHSHfF1WT/AQxcz5AwqYfAU9PlHp1BIJfHa4s8yLwoyb0g99j7ZS1XlrGrRuImT8Rib+uUd8HPNEZoYM/VEn7xPp//csx2ZbiVbU2Ks5bD4+QMkW1TI5LAoVPQEr/yQFAxA7g4k/G44v131D8Sy6Aom5xZ3Qi//p+wM1dl5m/7TKdOBfBvr4tUPZRoO1S3UzFu2HXQCDmsO57Je4X3QtliPwd2DUAkH7dPIGKT+jK9InoZ4MjCH5TV3LZFkNBK4J0y5Ytevd+w23btGmTxWvmttec+BXBL+77YrWX9ueff2LlypVqPBG/chAhYQUiiMU1/9y5c8r6L7HrIuqPHj2KgwcP4sSJEzh06JBy69cEvxwUSMK8WrVqqb4Nx69Tp45e8N+8edPiOiy532sHC2Kdl3HE6q+NY7h2c89Lwr63335bhU90795dWfRFvJcuXVp5PAhvS8y1vsX9X8Iapk6dqvgV10bBX1x3nusmARIgAQclIK7/6gBg50bl9m7YfGo3QGCnnijRqLlTZ/13UPScFgk4BgHN+i8HAKal/yTe31Gt/45Bj7MoAAIFJfil33HjxulnLF4EhiJby4yfk+AXoS8HAOJxIG76n3zyCXr06KES42mi2cvLS8XUP/TQQ/jrr79UGEBOgl+s/jIvccnXXPrzI/jDw8OVu76sw1rBr61J8iKIy780yTEgcflywCGHF7kJfi1HgeGBRgG8Hg7fJQW/w28RJ0gCJEACxZdAbq7/UvJP3OadLet/8d1RrpwEbCQg1n9l+b8bAmBa+k+L/a/6AuAI1n8bl8fbnYNAUbj0G5bCy03wixgXt35JviceBRLPL+Xotm/frrLfT5kyRZ8ob8mSJcrib+jSL/kItMOF/Lj0G87Z0AMiLxZ+OZQQV3zJKWBO8MthhqUwCu2tooVfR4KC3zn+neEsSYAESIAEAJ3l38Fd/7lRJEACBUhAX/bPjPVfBL8cAITdLf1XgNNg18WLgKWkfQ0bNlRWdYlRF8uzZIMX93P5Xizu4k4v8fGSwM/cNXE3Ny0ZZ6tLv1j4JaeAWL2XLl2K5557Dh999BHEqi9WconFF9EsCfXkexnz/vvvVwkAJTGeYbI9Saon90qeAgkPEKGuWfgffPBBi2uUigSDBg0ySrpnGsMv7vn9+vXTHywYvkG2uPRLLgGJ65e5W2KucZUYfjk0kLVqhwbF682l4C+O+801kwAJkIDLEKDrv8tsJRdCAnkjoFn/tUMAS9b/sNbOVfovbzT4VAETMCzLJ+7xEhMuolMrEScW5xkzZujL8kl2frG6S7K4nK6ZTjsvgl/6EC8EccWXZH1STUBaRkaGOgQQt3hpkk1fsvUvWrQI8+bNg7e3t76c3rZt2xAZGamy6IvIF/FvOhdL65ADB+1gQPMUMBT8cihhLku/tnZLSfskFECs+Fu3blW5Cvr06YP+/furZILScuPKLP0U/AX8zwK7JwESIAESKCwC4vov1v+UQ7vNZv2n639h7QTHIYEiJCDJ8cT1Xz5MY//F+q8s/y8CFVoDkgyQjQTyQUBc48WVXizXztosCe2CWI9UD5DDCAkvKIyM+ZLkT5IEygFGvXr1CmJJTtMnXfqdZqs4URIgARIgAWsISDZ9fcm/XRuRmRivf0yy/Pu3fga+jVrCv4iz/luzFt5DAiSQRwJpsffi/uUAwNT6b5j4TxIBspFADgQknlzEo7i7SyI7iQ0Xd/Lhw4ebdVF3FpiFKfjF20A8DSRxoCQULOgmFQLE60HyE5iGTRT02I7WPwW/o+0I50MCJEACJGBXAuL6n/DzCnUIYJr137dxC/i36qSS/nmGVbHruOyMBEjAgQiI9V8f/7/TeGKa9V8dArxA678DbZujTEXEqpTB++6775TYr1u3rspiL+7xbm5ujjJNm+dRmIJfJhcdHY0FCxaog5KCtPInJCSonAaSVyAsjOUtKfht/tXgAyRAAiRAAs5K4P/buw/oqsp0/+NPCgkhhCSAoAYcRXHuzIiiMoPCFcYuqCigEEVEafEKiCBNJSF0goBShVD0LgsgXnGcv6CEsaBYLjAgMiyU4gxMKIFAQhqElP96XjznpnJOOCln7/3da7EoZ5+93/fzbtDffps3Q//N8P8bO1q1ipQbAQQ8CWjvvyv868/Z/yr9De3x16H/Gv7p/fekyecIIODnAgR+P28giocAAgggUDMCDP2vGVeuioDlBC7U+69z/V1b/9H7b7mmpcAIIOCQbflgEBxGAAAgAElEQVTOnj1rtqYIDAykzRFAAAEEEKhQwDX0Xxf/Kzh6qNQ5DP3noUHAQQI65981AqCi3v+S8/8dxEJVEUDAmgK26eHXbRt0rsY///nPUi2h+1/qthJLly6V6Ohoa7YSpUYAAQQQqFUB19B/s/L/9s2l7q1z/XXYP0P/a7VJuBkCdSOgW//pC4AjX4j88y+ly6C9/yXDv64FwIEAAgj4mYAtAv+5c+dkypQp8vbbb5fjveSSS+TOO++Ul156ScLDw/2Mn+IggAACCPi7gA79z/lSg//XZuu/ilb914X/wm7sILoLAAcCCNhYwNX7ry8Aym79p/P96f23ceNTNQSsKWCLwO9aYfL48eNmb8cPPvhA+vXrJ/v27ZPp06ebPR87dOhgzRai1AgggAACfiVQcsu/skP/Ta//Tf/Jqv9+1WIUBoEaEtDef9Pz/+sUgLJb/7nm/v/mIRF6/2uoEbgsAgh4ErBV4NfKLlu2TFavXi3t2rUz+2QOHDhQmjZtKnPmzKGH39PTwOcIIIAAAlUSuNDQ/9DWbcyw/4iusWz5VyVVTkbAogLubf/K9P43uUGk5w6LVopiI4CA1QVsEfjz8vLMkP2DBw+awL9jxw5Zv369CfwLFy6U1q1bmz9nDr/VH1fKjwACCPivwIWG/mv4j7j/MXr+/bf5KBkC1Svg6v3XlwDau39zYvVen6shgAACXgrYIvBrXb/55htZsmSJGb6fn58vcXFx8uOPPxqG559/Xp599lkJCgrykoXTEEAAAQQQ8E1A5/vnbPq43Lx/wr9vrnwbAQQQQAABBLwXsE3g1yqX3H4vLS1NPv30U2nZsqWZvx8SEuK9CmcigAACCCBQjQKE/2rE5FIIIIAAAggg4LWArQK/17XmRAQQQAABBOpIgPBfR/DcFgEEEECg1gVci6uPGTNG2rdvb+6vHbOvv/66DB8+XKKiotxlys3NlRdffFEef/xx97n6YXp6ukydOlU++eQTadSokRnJ3adPH48dullZWTJ//nwZMGCANG/evNbr7i83tHTg1wdo0qRJMnToUNGHSOfuV3S0bduWOfz+8sRRDgQQQAABt8CFwn9k72ckvFMXtvrjeUEAAQQQsI1AYWGhLF68WH7/+9/L7bff7q5XRkaG2WZ97dq18u6777oDv07V1rzXuHFjM0U7OztbEhISzAjuJ554wqOLTvvetGmTjB492rHTuwn8Hh8TTkAAAQQQQKBmBVwL/pk5/1+tL3UzXek/vNP9hP+abQKujgACCFxQ4MCBAyZobtmyRe666y75zW9+I0eOHJFp06ZJWFiYHDt2zPQm6/bg9evXl8GDB8tTTz1lfn2hzyq6qYZfvdbKlSvLXUs7PEeNGiX33nuvvPPOO7J371557LHHZNiwYe7e8rLf1+3KtZe7YcOG4vq+hm0N1vv375f77rvP1K1Jkybuz7t06SIffvihqW+PHj3Mzmfz5s0zvex//OMfTQhv1aqV+/zKylO2h3/Pnj2yfPlymThxojRo0MBU/7vvvpPx48dL586d5dtvv5UJEya4A39FIwTWrFkjv/zyi+nw1eNCvjpq4OWXX5Ynn3xSbrzxRkc+5ZYO/I5sMSqNAAIIIGBrAcK/rZuXyiGAgAUFNECPGDFCNAT37NlTdu7caXqM27RpYwJ/cXGxCeE6ZF3Dt4ZMDdB/+tOfTFiu7LOKeqh19zENvJdeeqnp0T5z5oxMnjxZrrzySvP706dPm/AdGhoqM2fOND3fGsRdPd8FBQXm+9dff7307t1b9Pf6+blz58yuZq7vt2jRQuLj480LBT1fdzfT67sCtt5PP9c10vRlgl5ftznXkD937lxTRw3pnsqTk5Njyusa0r9o0SIT9PVliOtQTx2qrz8GDRrkPlc/L9nDr6O69X76suCOO+6Q7t27m3J48tUXBP/617/khRdekICAAAs+gb4V2XaBXxtdH1x9uI8ePSoxMTGOHb7h26PBtxFAAAEE6lqA8F/XLcD9EUCgrgXaxW2r1SJsXXJzufvpkHDtDZ89e7aEh4ebgK/Bdd++fSbw//TTTyZ8L1iwwATwkodOOa7ss4oqpufrNbWH3zXvfPfu3SZ8625k2kuvofi5556TTp06mUvo1uQa5qdPn27mu2sP+owZM0xZ9dAecP08MTHRfF8DuIZfHRavhwZiHfqu99UXDGU/1/IHBga6A7Oeq99xnX+h8rjup4H/uuuuM9fQ67dr165c9SvqzS9Z/i+++MJ8R19MDBkyxGQ+b3z1nFmzZpn2KblmQK0+WHV4M9sEfn3zpg+5DktZunSpIdWHKSIiwvwla9asWR0yc2sEEEAAAQR8EyD8++bHtxFAwJoC/hD4yw4hLxuSNYhu2LDBPby/pPT69esr/ayiFqnofNcwfF3QTofda4+2/vqaa64xlygZlDX8jxs3rtyl9XtvvvmmXHbZZaV63CsL/CUX2dMsddVVV8mjjz5qrvv999/LqlWr3IH/QuW59tpr3ffTUQN6ro4ocJW9ZEErCvz6AmPkyJFmGoWOWNDOXQ3vTZs2NSMP1L0ye9e1dfj/2LFjJSkpydTDaYctAr8u/qANqG+zHnroITPsRQ99AaBzX3TOijZyUFCQ09qX+iKAAAII2FDAFf6z1q2UvO2bS9Uw4v7Hzs/5v62LDWtOlRBAAIHaF6ipwK/XLRnOdRTByZMnywVYbwK/9rLrtTTcunrrdW2Bskdlc+LL9vD7Gvhd5dGpAq4h/frSQa+rLxC8Dfz6ckFHU+iIBx3yr4euW6Dz8nXExa5duzwG/pJ+Fd239p+o2r2jLQK/68HVOR7Lli1zD3/RN0Ia9jXo659HR0fXri53QwABBBBAoIYFCo4cFF3t//THKyV/3y733QIbRkp4518X/CP813ArcHkEELCzgD8O6dc1BFzb3JUc0n/48GHTEarb3lW0FV1NBH4N95WVp+SQ/ovp4d+6dasZiq/rEFQU+DXveZoyQQ+/TkKx+KHD+XUlTH0jtmLFCrniiitMjfTh79+/v5lLk5yc7Mg5GxZvWoqPAAIIIFAFAcJ/FbA4FQEEEPBSoLJF+3Trb90fvqioyPQ46yrwOuxcf6+90jofXufa6wJ+FX1W0Qhkbxftcy26pwvgaRjW+fo6t12HvGv41nCt99bF/VJSUuT99983LwJ0Ln7JRfSUoKI5/FXp4dfrVVYe16J+rjn8Ojxf85nrZUXJJqjKkH6tl65LoB2+ldm7fHUOv7400EUHXS8NvGx6W5xmix5+HdKvq0UuXLhQ9C9ex44dTeNs3rzZLOSgizoMHz6cIf22eGSpBAIIIICANwKEf2+UOAcBBBDwTqDktny6jZ3OBdew6doaTnuaX331Vfe2fLo6v64qr4vEXeiziu5ecls9DahPP/206NZ6ukidKxRr3tm4caNZpFxXvNfQ7drmruQ2dXr9u+++25RTFzOviR5+vXdl5Sl7v4pW6XcZVLZoX2pqqunF1xcXalBym0H9ridfVum3QQ+/q6F15cl169aV+nuj2zXolhFOXJHRu3++OAsBBBBAwO4ChH+7tzD1QwCB2hbQBfB0dLH2WNfmUVkors0ylLxXVcuzZ88es9uA7iJQG/lMRzzoIoH6UuQPf/hDXTHV6X1t0cPvEtThM/oGSIfy66FD+/VNlg5d4UAAAQQQQAABEQ3/p9etlKyPV0rB0UNukuDLrpDwTl0lomushLZuAxUCCCCAwK8COo9cQ6MOnddF6HROuA4j1xHEFQ1Nr0m4qgbsmiyLXruq5dGR2boA3w033CC33357TRfPLGCoazDoNAenLuBuq8Bf408MN0AAAQQQQMBGAmf3/miCvy76R/i3UcNSFQQQqFYBDam6Dd0bb7xhwv5vf/tbsyL+bbfdJgEBAdV6L08Xq2rA9nQ9Xz+/mPKkpaWZRQX1hUlN9vJnZWWZlfzj4uLMdoROPWwT+HUOjc7X1zdw+uuSR2RkpPTq1cssZsGBAAIIIIAAAuUFCP88FQgggAACCNhPwBaBX9+66QIQOh+kokMX8mNbPvs9vNQIAQQQQKBmBAj/NePKVRFAAAEEEKhtAVsEfte2fD/88IPZnu+WW24p5ajbNlx//fUSEhJS277cDwEEEEAAAUsLeAr/Ub3iROf/cyCAAAIIIICA/wnYIvDr/o7Dhg2T7OxsevL97xmjRAgggAACNhHQ8J+5erGZ81+UfdpdK13kL+L+xyT8ti6Ef5u0NdVAAAEEELCHgC0CvzbF2rVrZfLkyWZhhs6dO7Myvz2eT2qBAAIIIOCnAhr6czZ97KjwX5SdKenzEyRr/WqR4GCJ7vu8RPUdLgHB9Ty2UvZnf5FTy5Pk8vl/kaDGl5jzC0+dkPRFiZL96fsSFNVEop4aKY26PenV9TzekBMQQAABBBAQEVsEftfqkLpoX0UHc/h51hFAAAEEEKg5ASeE/+LCAkmfN16kuFiaPJsohdmZcnz6cGnQ8R6J7DHggrgFx1LlyAu9Ra8Rs/CvJvAX55+VtClDJCi6qTQZMlEK0g7Lsfj+Ev3UKAnvfH/NNRZXRgABBBBwlACB31HNTWURQAABBBCoWQG7hv9zhw7I0ZefluYJCyXkmusMYu53f5OMt+bKpUlvS2DDRhXCasg/uWSaFKYflTO7/+4O/Pm/7JG0xGek+ZQVUq9lK/Pd46+MkoDgYGk6YkbNNhJXRwABBBBwjIAtAr9TWkvXKEhOTpaUlBQJCgqS2NhY8yM4OLhCgj179sjYsWMlNzfX/fkDDzxg9rzUo6rXc4oz9UQAAQQQqB4BT+E/omusBDaMrJ6b1fBV8rZukhPz4uXyef8jQVFNzd3y9+2SY5OGyKVT33CH9rLFyNu+WbJTPpDwjvfIiQUT3IG/1HnFxZK/f7ekTR4ijf8rXhrccmcN14bLI4AAAgg4RcB2gb+oqEh0ET89GjVqZJu5/Lr14OLFi6W4uFgGDRpkwvqcOXOkffv20q1btwqf1w0bNkhWVpb07Nmz3OcXcz2n/KWgnggggAAC1S+Q9fHK83P+v1pf6uLhnbpKeKf7JbxTF78O/7nffyaZ7yWbHvnAsAamDoXpx+TouL5yydg57l7/kpUrysowvfaNB46Tc0cOyonXXioX+IvycuX4lCGSu+ULCf/zg9J06EQJbBRd/Q3AFRFAAAEEHClgm8CvAfajjz4yi/YdOXJEdN7+zJkz5Y033pDnnntOmjVrZukGTk1NlUmTJpke+1atzg/927Jli6xatcr8eXh4eLn6LVmyRDp06CBt2rQp99nFXM/SgBQeAQQQQMAvBHThu5wvf13wz0Lhv8qBv7hYMt6eK0GNm5sdDPT7FQV+V6MUF5yTjHcWyNnd26RZYrL7pYJfNBqFQAABBBCwrIAtAr/2er/11lsyceJEufrqq+XEiRNy1VVXmcA/ZswYufnmm01Q1mHwVj22b99uevi1TpGR54c/HjhwQJKSkiQhIUFiYmJKVS0vL09mzZolOTk5smvXLvNZjx49pE+fPhIaGipVvZ5V3Sg3AggggID/Clgp/Fd1SP/Zn3ZK5pol0vSFV0x49xT4tZUqWifAf1uPkiGAAAIIWEHAFoFfh/APGzZMtNf6lVdekSlTphh7V+DXoK9z36OioqzQJhWWcevWrWbrwfj4eKlfv7455+TJkzJhwgQZMWKEu9ff9eVjx46Zlx1dunQxQd/1AqBFixYycOBAE/ircj3LwlFwBBBAAAFLCPh7+K/qon2Za5LlxKsvlrPX7fcun/eBFGaflvRXX5LL5rwnQU3Oj0L0Zk0ASzQmhUQAAQQQ8BsBWwR+17Z8OqxfA/+4ceMM8IwZM2T06NGmZ3/ZsmUSHW3dOXFVDfwVPWH79+83JomJiWbaQ00E/m3btvnNw01BEEAAAQSsKRCQly31dn7j/lGyFueu7yD57e8R/bm2Dh01GB3ZyGzLV3z2rDR5brIU5WZ7vS2flrNsD7/O7z867kkJ++OfJerxIeZ6aVOHSb2YK6XJ0Ily6nSW/PLLL7VVRe6DQI0L6IhbDgQQqH0BWwT+c+fOmV59nc/eq1cv+fbbb43kXXfdZebw60r248ePl3r16tW+cDXdsTqG4JccEZCZmVmlKQLVVA0ugwACCCCAQJUECo4cFF3t//THK00PuOvQ1f3DO/+64N9tXap0zYs9WUchpM9PkKz1q0WCgyW67/MS1Xe4BATXE11879j4/tLgljsk8tHB5W5R0ZD+gmOpZlG/vP/9XALqh0lkzwES3e8F82sOBBBAAAEEqkPAFoFfIdLS0swQ9q+++qqUyw033GDmsrsWuqsOtLq4RlUX2dMXBIsWLTJz/Bs3bmyKrNv0zZ0716x1oC9JqroIYF3Um3sigAACCCDgEvCn8E+rIIAAAgggYAUB2wR+xdYh/f/4xz/M6vVnz541i/Vp4HfNebdCg1RWRtc2evn5+RIXF2fm5F9oWz7twdf5/rpKv87h1+35dAcDXbFfRzzo9oW6CKC317OyHWVHAAEEELCfAOHffm1KjRBAAAEEql/AVoG/+nn864rZ2dlm8cGUlBSzLoEGd/0RHBwsZ86ckcmTJ0u7du2ke/fupuCHDx+WBQsWmAX6dGX+Rx55xEx5CAkJMZ9f6Hr+VXNKgwACCCCAQOUChH+eDgQQQAABBCoWsHTg18X6dFj60KFDzXD+HTt2VFjLtm3bWn7RPh5gBBBAAAEEEPAs4Ar/GasXS8HRQ+4v6Jz/iPsfk4iusRLauo3nC3EGAggggAACNhAg8NugEakCAggggAACCJQXOLv3R8n6eKVZ9K9k+A++7AoJ79SV8M9DgwACCCBgewFLB37btw4VRAABBBBAAIFqESD8VwsjF0EAAQQQsJiA7QJ/bm6uWaSvoKBAjh49KjExMWa+OwcCCCCAAAIIIKAChH+eAwQQQAABpwjYJvBnZGTI9OnTZf/+/bJ06VLTfgMHDpSIiAiZOXOmNGvWzCltSj0RQAABBBBAwEsBwr+XUJzmFijKzpT0+QmStX61SHCwRPd9XqL6DpeA4HoVKhWeOiHpixIl+9P3JSiqiUQ9NVIadXvSfb5e7+TymXL6L/8tUlAgYe06SdMXkqRezFWoI4AAAj4L2CLw65Z1ut/88uXL5aGHHjKr1euhLwBWrlwpAwYMkLFjx9LT7/PjwgUQQAABBBCwr4Ar/GetWylF2afdFdU5/1G9n5Hw27qI/prDuQLFhQWSPm+8SHGxNHk2UQqzM+X49OHSoOM9EtljQDmY4vyzkjZliARFN5UmQyZKQdphORbfX6KfGiXhne+X4oJzcjxphBRmnJRmL8+XwAYNJePdhZK3bZNcOuMtCQyPcC42NUcAgWoRsEXg19X6tTdf95RftmyZNG/e3OCkp6ebsK9D+vXPo6OjqwWNiyCAAAIIIICAvQV0ob+cTR+bBf9Khn9d4V9X+yf827v9K6vduUMH5OjLT0vzhIUScs115rTc7/4mGW/NlUuT3pbAho1KfTX/lz2SlviMNJ+yQuq1bGU+O/7KKAkIDpamI2bI2T075OhLT8ml096U0P9o60xUao0AAjUqYIvAr8P5Bw8eLCdPnpQVK1bIFVecf/t+8OBB6d+/vzRu3NjsXx8VFVWjmFwcAQQQQAABBOwnQPi3X5tebI3ytm6SE/Pi5fJ5/yNBUU3NZfL37ZJjk4bIpVPfcIf6Cq9fXCz5+3dL2uQh0vi/4qXBLXdK1rpVkr3hfWk+/b8lMCz8YovF9xBAAIFKBWwR+HVI/9y5c2XhwoXStm1b6dixo6nw5s2bZceOHTJkyBAZPnw4Q/r5i4AAAggggAACPgkQ/n3is/yXc7//TDLfSzY99oFhDUx9CtOPydFxfeWSsXPcvf5lK1qUlyvHpwyR3C1fSPifH5SmQydKYKNoyVyTbHr5Q393k5xaniRFOVnS8N5HzHQBnQbAgQACCPgqYIvArwg6fD8xMVHWrVtXyqR79+4yfvx4evd9fVL4PgIIIIAAAgiUEiD8O++BuNjA75LSOfsZ7yyQs7u3SbPEZMn6f2/LyaXT5ZIXZkr4nQ9LcV6OpC+cKIWnjpvPXS8VnCdNjRFAoLoEbBP4FaSoqEhSU1PNUH49dGi/bssXGBhYXV5cBwEEEEAAAQQQKCeg4T/r43cl56v1pT4Lu6mjBDaMFJ37HxgRKSGtrzPzvPX3HNYT8GlI/6/VLbkOQN72b0wP/yUvzZOAoGBzRkXrBFhPihIjgIC/CNgq8PsLKuVAAAEEEEAAAWcK6BZrOV/+uuBfmfBfVkRX/K93WUuz8n+9S68wPwdf1lLqXXr+zzj8T6Cqi/bl7fhG0l99SS6b854ENTm/RXTJOf8F6Ufl9AcrpNn4hRIQEvp/n08YbKYNhFz1H/6HQIkQQMBSApYO/Lo6/6RJk2To0KEyZswYM1+/okPn9bNKv6WeSwqLAAIIIICA5QU0/J/9eZcUHDko544eND8XHDkk5/Tno4c81s/1QiCkdRsJahgpIde2+XV0gI4SiPT4fU6ofgHXtnzFZ89Kk+cmS1Fu9gW35SvKypCj456UsD/+WaIeH2LOT5s6TOrFXClNhk6U4nPn5Pi0YRJ2039KxINPuIf0F+VmlXoJUP014YoIIOAUAQK/U1qaeiKAAAIIIICAXwmYFwFHDrlfCOT//KPZAvDs3vM/ezrOTxNoJK4XAvVvOr9ocdiN53/mqBkBfZGTPj9BstavFgkOlui+z0tU3+ESEFxPdHG+Y+P7S4Nb7pDIRwebAhQcSzVb8eX97+cSUD9MInsOkOh+L5hf61F46oSkL5oo2X9ba37f8M7u0uTZCSzaVzPNx1URcJyApQN/cXGx6A/m6DvuuaXCCCCAAAII2F7ABP+s05K/90cpzM4U1wuBvO2bvaq7rh9w/gXAf5qfeSHgFRsnIYAAArYSsHTgP336tCQlJckzzzwjGzduNA3Tq1cvCQ9nH1NbPaVUBgEEEEAAAQTKCeT9/Xzwz9v+tfn5jPv3nl8ImIUErz0/NYAFBXm4EEAAAfsKWDrw6xz+l19+Wfr16yfTpk0zrfTaa6+V24IvICBAGjVqxEgA+z7H1AwBBBBAAAEEygjoCwGzjoAZKZAp+Xt3SaH+vG+XRyvXCwEWFPRIxQkIIICAXwtYOvDn5OTIyJEj3b37lUmzaJ9fP4MUDgEEEEAAAQRqWcC1oKDrhcDFLijoeiHAgoK13IDcDgEEEPBSwNKBX+u4detWmTVrluzcudNU+eqrr5Z69eqVqn6LFi3Mav5RUVFesnAaAggggAACCCDgXIGyCwq6Xghc7IKCrhcCLCjo3GeKmiOAQN0IWD7wK1tGRoYkJCQYQYJ93TxI3BUBBBBAAAEEnCNQ2YKC3r4QYEFB5zwr1BQBBOpWwNKBX4f0v/fee0ZQF+sLCwsTXchPD52zn5eXV+pzFvOr24eNuyOAAAIIIICAMwRYUNAZ7UwtEUDA/wUsHfh10b6BAwca5WXLlpmfL/T76Oho/28RSogAAggggAACCNhcgAUFbd7AVA8BBPxGgMDvN01BQRBAAAEEEEAAAQTKLijo2mHg3JGDUnD0kEcgs5DgZS2l7A4Doa3Pb0PIgQACCDhJgMDvpNamrggggAACCCCAgMUFKltQ0NsXAqGt20hgRCMJad1GghpGCjsMWPyBoPgIIHBBAQI/DwgCCCCAAAIIIICAbQRYUNA2TUlFEECgGgQI/NWAyCUQQAABBBBAAAEErCHgeiGQt/1rU+Azf99sfs7bfv5nT4fuMKBTA86PFIiUEDNVoJH5PQcCCCDgbwK2CPw7duy4oGvbtm3Non4s2udvjx/lQQABBBBAAAEE/Eug5A4DrvUDCrMyJX/fLo8FNS8Crj2/VoC+ANB1BEJa/4GXAR7lOAEBBGpKgMBfU7JcFwEEEEAAAQQQQMBWAhezoGDYjR3l8oUf2cqByiCAgHUELB34rcNMSRFAAAEEEEAAAQTsLlDRgoLa0x/Z+xm7V536IY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GYiGAAAIIIIAAAggggAACCCDgiwCB3xc9vosAAggggAACCCCAAAIIIICAnwoQ+P20YSgWAggggAACCCCAAAIIIIAAAr4IEPh90eO7CCCAAAIIIIAAAggggAACCPipAIHfTxumomJlZ2dLcnKypKSkSFBQkMTGxpofwcHBFdbi8OHD8tprr8kPP/wgYWFh0q1bN+nTp4+Ehoaa8/fs2SNjx46V3Nxc9/cfeOABGT58uIVUKCoCCCCAAAIIIIAAAggggEBFAgR+izwXhYWFsnjxYikuLpZBgwaJhv85c+ZI+/btTZAve2RmZkp8fLx07txZHnroIdHfz5gxQ9q1aye9e/c2p2/YsEGysrKkZ8+eFlGgmAgggAACCCCAAAIIIIAAAt4KEPi9larj81JTU2XSpEmmR75Vq1amNFu2bJFVq1aZPw8PDy9Vwu3bt8uKFStk2rRpEhERYT7btGmTfPrpp+ZFQP369WXJkoSk+EUAABW0SURBVCXSoUMHadOmTR3XjtsjgAACCCCAAAIIIIAAAghUtwCBv7pFa+h6GuC1h3/mzJkSGRlp7nLgwAFJSkqShIQEiYmJ8Xjn1atXy65du2T8+PFSVFQks2bNkpycHPNnevTo0aPUkH+PF+QEBBBAAAEEEEAAAQQQQAABvxUg8Ptt05Qu2NatW2Xt2rXu3nn99OTJkzJhwgQZMWKEu9e/suocP37cBH2dw9+pUyc5duyYjBkzRrp06WKCfl5ennkB0KJFCxk4cKBZI4ADAQQQQAABBBBAAAEEEEDAugIEfou0nS+BX8O+Dvv/3e9+J4MHD650kb/9+/ebef6JiYlejRioiG7btm0WEaWYCCCAAAIIIIAAArUlcPPNN9fWrbgPAgiUECDwW+RxuNgh/Tr3f+LEiXLTTTdJ//79JSQkpNIaV2XEgEXYKCYCCCCAAAIIIIAAAggg4FgBAr9Fmr6qi/ZptXSOv/bW6yr+Dz/8cKmefX2BsGjRIrMGQOPGjY2CbtM3d+5c84KgWbNmFpGhmAgggAACCCCAAAIIIIAAAhUJEPgt8ly4tuXLz8+XuLg4M+f+Qtvy6TB+nd9/zz33mG35AgICStXUtW2frtKvc/h1e77Zs2ebFftjY2PLnW8RJoqJAAIIIIAAAggggAACCCDwqwCB30KPQnZ2tiQnJ0tKSopZVE+Duf4IDg6WM2fOyOTJk6Vdu3bSvXt3+etf/yrz5s0rV7uWLVuaYB8dHS2HDx+WBQsWiPb2h4aGyiOPPCK9evW64LB/C3FRVA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O3astQLAQQQQAABBBBAAAEEEEDA0QIEfkc3P5VHAAEEEEAAAQQQQAABBBCwqwCB364tS70QQAABBBBAAAEEEEAAAQQcLUDgd3TzU3kEEEAAAQQQQAABBBBAAAG7ChD47dqy1AsBBBBAAAEEEEAAAQQQQMDRAgR+Rzc/lUcAAQQQQAABBBBAAAEEELCrAIHfri1LvRBAAAEEEEAAAQQQQAABBBwtQOB3dPNTeQQQQAABBBBAAAEEEEAAAbsKEPjt2rLUCwEEEEAAAQQQQAABBBBAwNECBH5HNz+VRwABBBBAAAEEEEAAAQQQsKsAgd+uLUu9EEAAAQQQQAABBBBAAAEEHC1A4Hd081N5BBBAAAEEEEAAAQQQQAABuwoQ+C3UstnZ2ZKcnCwpKSkSFBQksbGx5kdwcHCFtfB0vqfPLURDURFAAAEEEEAAAQQQQAABBMoIEPgt8kgUFhbK4sWLpbi4WAYNGiQa1ufMmSPt27eXbt26lauFp/M9fW4RFoqJAAIIIIAAAggggAACCCBQiQCB3yKPRmpqqkyaNEnGjh0rrVq1MqXesmWLrFq1yvx5eHh4qZp4Oj8jI6NK17MIE8VEAAEEEEAAAQQQQAABBBD4VYDAb5FHYfv27aaHf+bMmRIZGWlKfeDAAUlKSpKEhASJiYkpVRNP56elpVXpehZhopgIIIAAAggggAACCCCAAAIEfms9A1u3bpW1a9dKfHy81K9f3xT+5MmTMmHCBBkxYoS7199VK0/n63ercj1raVFaBBBAAAEEEEAAAQQQQAABevgt8gx4CvCuYf51HfjbtWtnEVGKiQACCCCAAAIIIFBbAvr/shwIIFD7AgT+2je/qDt6GqLPkP6LYuVLCCCAAAIIIIAAAggggIBtBQj8FmlaT4vwsWifRRqSYiKAAAIIIIAAAggggAACtSRA4K8laF9v49pGLz8/X+Li4iQvL8+rbfkqO7+q1/O1/HwfAQQQQAABBBBAAAEEEECgdgUI/LXr7dPdsrOzJTk5WVJSUiQoKEhiY2PNj+DgYDlz5oxMnjxZdA599+7dzX0udL43n/tUWL6MAAIIIIAAAggggAACCCBQpwIE/jrl5+YIIIAAAggggAACCCCAAAII1IwAgb9mXLkqAggggAACCCCAAAIIIIAAAnUqQOCvU35ujgACCCCAAAIIIIAAAggggEDNCBD4a8aVqyKAAAIIIIAAAggggAACCCBQpwIE/jrl5+YIIIAAAggggAACCCCAAAII1IwAgb9mXLkqAggggAACCCCAAAIIIIAAAnUqQOCvU35ujgACCCCAAAIIIIAAAggggEDNCBD4a8aVqzpUIDc3V1588UV5/PHHpX379g5VcG61U1NTZdq0abJx40aJjo6Wp59+Wvr16yf169d3LooDa56RkSHz58+XlStXyuWXXy5DhgyRbt26SVBQkAM1qPLnn38uCxculKVLl5p/FzicI7B792556qmnJD093V3puLg4GTNmjHMQqCkCCNS5AIG/zpuAAthFQP8nf8qUKbJ27Vp59913Cfx2aVgv66HtP2LECLn33nvl0UcflVOnTklCQoJ06NBBnnjiCS+vwmlWF8jPz5dJkyZJ48aNZejQoZKWlibjxo2TwYMHS6dOnaxePcpfRYFjx47JsGHDpLCwUJYtW0bgr6Kf1U9fv369ZGZmSmxsrNWrQvkRQMDCAgR+CzceRfcfge+++07Gjx8vnTt3lm+//VYmTJhA4Pef5qmVkmzdulUWLFgg8+bNk0aNGpl7as/eRx99ZHr9w8LCaqUc3KRuBX755Rd5+eWXJSkpSVq2bGkKM3PmTAkODpaRI0fWbeG4e60KaMhfsmSJHD9+XHbu3Engr1V9/7iZjvS57bbbpG3btv5RIEqBAAKOFCDwO7LZqXR1C+j/zGnI0x+DBg0yw/UY0l/dyta73ttvvy07duyQqVOnSmhoqPUqQIl9EiguLpYDBw5IfHy8DB8+nH8TfNK03pe3b98uGzZsMIFv9uzZBH7rNaFPJdYpfvpvf1ZWlnz99dfmWjrSR4f4M83LJ1q+jAACVRQg8FcRjNMRuJCADuMeOHAggZ/HRHQo7/PPP2/+B+/2229HxGECeXl5MnnyZPnss8/kwQcfNMO6XSM/HEbhyOpqyNNRHvr3/8iRI2aUB0P6nfUo6H8D9P8HevXqJb179xZ9AaD/Jlx55ZXy7LPPsqaHsx4HaotAnQoQ+OuUn5vbTYDAb7cWvbj66LxtHeWhwzg16LFY28U52uFbOqz7nXfekV27dsnEiROZ2mGHRvVQBx3ZoaN7mjRpIl27dpXvv/+ewO+Adveminv37jVTfnTEh2vKjzff4xwEEEDAFwECvy96fBeBMgIEfh6JQ4cOyejRo81ifc8884yEhISA4nABfSb0BZD27l1zzTUO17B/9X/++WdZtWqV+XdA1+4g8Nu/zb2toa7WP2rUKBP6+bfAWzXOQwABXwUI/L4K8n0ESggQ+J39OOzbt8+s1K/bMuowTnr2nfc86JoNOnxbF3DUlfr10OdC5/Hrn9OrZ/9nYs2aNWZnhrJHTEyMrFixgqBn/0fA1FAXctW/84sXL3b/W6Db9Om8/jlz5kjz5s0dIkE1EUCgrgUI/HXdAtzfVgIEfls1Z5Uqo8P4dRX2hx9+WHr27CkBAQFV+j4n20NA525rz+6tt94qjz32mHvergZ9pnfYo42rWgt6+KsqZo/zXVu13nHHHWYO/+nTp80on5tvvln69u3LfyPs0czUAgFLCBD4LdFMFNIqAgR+q7RU9Zdz7dq1Zqhm2UPn8bNYV/V7+/MVdbEuXbDtk08+MQv1Pf3009KvXz9W5vbnRqvBshH4axDXzy+dmppqevlTUlLMvwVxcXHSp08fpnr5ebtRPATsJkDgt1uLUh8EEEAAAQQQQAABBBBAAAEERITAz2OAAAIIIIAAAggggAACCCCAgA0FCPw2bFSqhAACCCCAAAIIIIAAAggggACBn2cAAQQQQAABBBBAAAEEEEAAARsKEPht2KhUCQEEEEAAAQQQQAABBBBAAAECP88AAggggAACCCCAAAIIIIAAAjYUIPDbsFGpEgIIIIAAAggggAACCCCAAAIEfp4BBBBAAAEEEEAAAQQQQAABBGwoQOC3YaNSJQQQQAABBBBAAAEEEEAAAQQI/DwDCCCAAAIIIIAAAggggAACCNhQgMBvw0alSggggAACCCCAAAIIIIAAAggQ+HkGEEAAAQQQQAABBBBAAAEEELChAIHfho1KlRBAAAEEEEAAAQQQQAABBBAg8PMMIIAAAggggAACCCCAAAIIIGBDAQK/DRuVKiGAAAIIIIAAAggggAACCCBA4OcZQAABBBBAAAEEEEAAAQQQQMCGAgR+GzYqVUIAAQQQQAABBBBAAAEEEECAwM8zgAACCCCAAAIIIIAAAggggIANBQj8NmxUqoQAAggggAACCCCAAAIIIIAAgZ9nAAEEEEAAAQQQQAABBBBAAAEbChD4bdioVAkBBBBAAAEEEEAAAQQQQAABAj/PAAIIIICAowVOnTolAwcOlL1798qCBQukU6dOxiMvL09eeukl2bZtm6xYsUKuueaai3L6/vvv5fHHH5cZM2bIo48+elHX4EsIIIAAAggggMDFCBD4L0aN7yCAAAII2EbAFfh37Nght956q8ydO1eaNGlC4LdNC1MRBBBAAAEEnCtA4Hdu21NzBBBAAAERKRn4FWT06NESFxcnZ86cKdfDr3+2cuVKWb58uRw/fty8IBg5cqS0adNGAgICjGdqaqpMmzZNNm7cKB06dJD77rvPXKdkD7+n6xQXF8uWLVtk6tSpsmvXLomMjJQePXrI0KFDJSoqinZDAAEEEEAAAQS8EiDwe8XESQgggAACdhUoOaS/QYMGEhgYKEuXLpVWrVqVCvxXXXWVzJ8/3/woeWgYf/3116V9+/aSlZVlXhikpKSU43IF/sLCQo/X+fe//21eOuzZs6fUdQYMGCBjx46VoKAguzYH9UIAAQQQQACBahQg8FcjJpdCAAEEELCegCvwa8l79+4t8fHxplc+ISFBpkyZ4p7DX1BQIP3795cWLVrIzJkz5YorrpANGzbImDFj5M477zS9+j/99JM8+eSTct1118ns2bNNz7z20q9atcrdw68h3tN1dJSAnqMjBBITE6V+/frWg6XECCCAAAIIIFDnAgT+Om8CCoAAAgggUJcCJQP/woULzcJ9a9asMUF98+bN7sCvi/rpkHr989jYWFPknJwcM6T/xIkTsmzZMvnuu+/KnfPNN99I37593YF//fr1Hq8TGhpqXjisXbvWvDS44YYbpFu3bnLvvfeKjkLgQAABBBBAAAEEvBEg8HujxDkIIIAAArYVKBn4NbSfPHnSPYc/PDzcLN6nq/QfOnTIrObva+D//PPPPV4nOjpadOj/zp07Zd26dfLll1/K/v37TeCfNWsWod+2TyMVQwABBBBAoHoFCPzV68nVEEAAAQQsJlA28OuieNrD/+KLL5qaxMTEmMB/oSH9Xbt2lUmTJsnu3btLDemPiIiQCRMmyIcffujVkH7XdUJCQkopZmRkyKhRo+Tnn3/2aYtAizUNxUUAAQQQQAABHwUI/D4C8nUEEEAAAWsLlA382rtecvE9V+DXRft0nv6bb75ZqsIlF+3Lzc01wfzTTz8th1Jy0T5P19m+fbvoAn2ZmZmlrkMPv7WfNUqPAAIIIIBAbQsQ+GtbnPshgAACCPiVQEWBXwvoCt0NGzZ096q7ttN75513zBD/C23Lp8Pw27VrZxb004X3KtqWr7Lr6LZ8X331lcybN09+/PFHsyr/3XffbRYI1BcQHAgggAACCCCAgDcCBH5vlDgHAQQQQAABBBBAAAEEEEAAAYsJEPgt1mAUFwEEEEAAAQQQQAABBBBAAAFvBAj83ihxDgIIIIAAAggggAACCCCAAAIWEyDwW6zBKC4CCCCAAAIIIIAAAggggAAC3ggQ+L1R4hwEEEAAAQQQQAABBBBAAAEELCZA4LdYg1FcBBBAAAEEEEAAAQQQQAABBLwRIPB7o8Q5CCCAAAIIIIAAAggggAACCFhMgMBvsQajuAgggAACCCCAAAIIIIAAAgh4I0Dg90aJcxBAAAEEEEAAAQQQQAABBBCwmACB32INRnERQAABBBBAAAEEEEAAAQQQ8EaAwO+NEucggAACCCCAAAIIIIAAAgggYDEBAr/FGoziIoAAAggggAACCCCAAAIIIOCNAIHfGyXOQQABBBBAAAEEEEAAAQQQQMBiAgR+izUYxUUAAQQQQAABBBBAAAEEEEDAGwECvzdKnIMAAggggAACCCCAAAIIIICAxQQI/BZrMIqLAAIIIIAAAggggAACCCCAgDcCBH5vlDgHAQQQQAABBBBAAAEEEEAAAYsJEPgt1mAUFwEEEEAAAQQQQAABBBBAAAFvBAj83ihxDgIIIIAAAggggAACCCCAAAIWE/j/Dv8+do8/iNYAAAAASUVORK5CYII="/>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5121" y="2654248"/>
            <a:ext cx="9734550" cy="3552825"/>
          </a:xfrm>
          <a:prstGeom prst="rect">
            <a:avLst/>
          </a:prstGeom>
        </p:spPr>
      </p:pic>
    </p:spTree>
    <p:extLst>
      <p:ext uri="{BB962C8B-B14F-4D97-AF65-F5344CB8AC3E}">
        <p14:creationId xmlns:p14="http://schemas.microsoft.com/office/powerpoint/2010/main" val="37751651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Pronostico</a:t>
            </a:r>
            <a:r>
              <a:rPr lang="en-US" dirty="0"/>
              <a:t> para CAEARTE</a:t>
            </a:r>
          </a:p>
        </p:txBody>
      </p:sp>
      <p:sp>
        <p:nvSpPr>
          <p:cNvPr id="2" name="Content Placeholder 1"/>
          <p:cNvSpPr>
            <a:spLocks noGrp="1"/>
          </p:cNvSpPr>
          <p:nvPr>
            <p:ph idx="1"/>
          </p:nvPr>
        </p:nvSpPr>
        <p:spPr/>
        <p:txBody>
          <a:bodyPr>
            <a:normAutofit/>
          </a:bodyPr>
          <a:lstStyle/>
          <a:p>
            <a:pPr marL="0" indent="0">
              <a:buNone/>
            </a:pPr>
            <a:r>
              <a:rPr lang="es-AR" sz="2400" dirty="0"/>
              <a:t>La eficiencia (cercana a 1) en las ejecuciones con MPI confirman que son la mejor configuración.</a:t>
            </a:r>
            <a:br>
              <a:rPr lang="es-AR" dirty="0"/>
            </a:br>
            <a:endParaRPr lang="es-AR" dirty="0"/>
          </a:p>
        </p:txBody>
      </p:sp>
      <p:sp>
        <p:nvSpPr>
          <p:cNvPr id="3" name="AutoShape 2" descr="data:image/png;base64,iVBORw0KGgoAAAANSUhEUgAAA/sAAAFnCAYAAAD5Q1krAAAgAElEQVR4XuydB3RWVfr1NxBKQgu9ikoRhs4AHyOKUsRREASUZgGpCoRepSPSRKQICAiIMjg4WMZBxUEQKVJEQFFQpCkCoSTUhJ7wrX0yb/43N29LSHnLPmtlSXLvPec8v3PfmH2ecrLcvn37NtREQAREQAREQAREQAREQAREQAREQAQChkAWif2AWUsZIgIiIAIiIAIiIAIiIAIiIAIiIAKGgMS+XgQREAEREAEREAEREAEREAEREAERCDACEvsBtqAyRwREQAREQAREQAREQAREQAREQAQk9vUOiIAIiIAIiIAIiIAIiIAIiIAIiECAEZDYD7AFlTkiIAIiIAIiIAIiIAIiIAIiIAIiILGvd0AEREAEREAEREAEREAEREAEREAEAoyAxH6ALajMEQEREAEREAEREAEREAEREAEREAGJfb0DIiACIiACIiACIiACIiACIiACIhBgBCT2A2xBZY4IiIAIiIAIiIAIiIAIiIAIiIAISOzrHRABERABERABERABERABERABERCBACMgsR9gCypzREAEREAEREAEREAEREAEREAEREBiX++ACIiACIiACIiACIiACIiACIiACAQYAYn9AFtQmSMCIiACIiACIiACIiACIiACIiACEvt6B0RABERABERABERABERABERABEQgwAhI7AfYgsocERABERABERABERABERABERABEZDY1zsgAiIgAiIgAiIgAiIgAiIgAiIgAgFGQGI/wBZU5oiACIiACIiACIiACIiACIiACIiAxL7eAREQAREQAREQAREQAREQAREQAREIMAIS+wG2oDJHBERABERABERABERABERABERABCT29Q6IgAiIgAiIgAiIgAiIgAiIgAiIQIARkNgPsAWVOSIgAiIgAiIgAiIgAiIgAiIgAiIgsa93QAREQAREQAREQAREQAREQAREQAQCjIDEfoAtqMwRAREQAREQAREQAREQAREQAREQAYl9vQOGwMSJEzF27Fi3NHj9lVdewYsvvoiZM2ciNDTU7+l99dVX6Ny5M1avXo3atWsnsSc6OhrPPvss/vvf/2LWrFno168fsmTJYu6xXtuyZQseeOCBO2Jx4MABtG/f3vTxwQcfoGLFinfUnx4WAREQAREQAREQAREQAREIbgIS+8G9/onWB6vY56bFf/7zH6xYsQIlS5Z0Kfb/8pe/YOXKlahevbrEvj4zIiACIiACIiACIiACIiACPk9AYt/nlyjjJ/jtt9/iwQcfxN///ncjggsVKpTxk8iAEa9cuYL+/fsjR44cmDFjBnLlyuVS7PPC4MGDMWnSJOTMmVOe/QxYHw0hAiIgAiIgAiIgAiIgAiKQegIS+6lnF7BPuhL7FP7PPfdckjD+69ev4+OPP8bs2bOxY8cONGnSBCNGjEDjxo2RNWtWOMLTixQpgqFDh2LBggVYt24dOnToYITziRMnMGbMGGzcuDHxZ7zXGib/j3/8A+vXr8eHH36IypUrY9iwYWjVqpXpny0+Pt48P2fOHHNfwYIFzTwp5NmXq3by5EkTpt+yZUsMHDgw2W3WOfBi3rx5zRweffRRl2I/NjYW7733Ht59913Do169emYebdq0MZsEbLdv3zbXaP9nn32G1q1b4+mnn8Zrr71mrjvC+Hnf3r17DdtPP/3UXHvqqacwcuRI3HPPPYnz/eGHHzB58mR8+eWX5mePPfaYuadmzZoB+47KMBEQAREQAREQAREQAREQAfcEJPb1hiQj4K3Yp0f8jTfeMOLb2iiKFy1aZMS7Q+z/+OOPycZ58skncerUKSN8HY19MaXg8uXLifny9gfZ//Lly8HnKYj/+c9/4qWXXjLPWBuvL1y4EMWKFXO6yrt27UKLFi1MeP5DDz2U7B6r2Gc+PUV427ZtTZ/cYHDk8zty9in0Of/58+cn62vq1KkmMiAkJATff/+9Efd//PFHsvtq1KiRKPa5gcF6Avb7uIHwzjvvgKkFv//+u9nY4JpZG2sIcJPEuimgV10EREAEREAEREAEREAERCB4CEjsB89ae22pt2L/2LFjpqhc6dKlMW/ePJQpU8Z4oilQS5QoYQQ5BTPvodinQKVA/ve//4127dqZ+VA48/5Vq1bh+eefT0wd4DWHmO7Vq5fxgnNzYfr06ZgwYYK5l2NGRUWhY8eO4Fy48UARff78eYwaNQpvv/22iRoYN24csmXLlsx+euAZDUCxX758ebdin3n9tIfz5H/pPafIZvE+h9hnhAM9740aNTL9MgqBGwp9+/bF/v378cknn6Bhw4Zm/tzQeOGFF4w3P0+ePKbgIefsEPtFixZFt27dzDO0i5sZ3GBw2M9n586dC3r1mXLBTQhGTWTPnh2DBg3C4sWLjdgnQzUREAEREAEREAEREAEREIHgIyCxH3xr7tFib8U+K9nTe+6sVahQwYS8M3SdYj937tx4//33cffdd5sNAYryfPnyJQptx8/Kli1r6gQ4xD5/bq2U/+uvv5qNAgp/inSKaM7BfkLAd999Z0L9//rXvxpxXqBAgSTTjIuLMxsBBw8eNMI4f/78bsU+BT2fYbQC58jq/KNHj04U+3Xr1jXpCxTtVpHNyAP+jF59htr37t0b3bt3N2zouXdEFNir8cfExJioA4p/zr9w4cJmfkePHjWbG7du3TL2M42CQv+XX34xKRRPPPEEGjRogGrVqhlGaiIgAiIgAiIgAiIgAiIgAsFJQGI/ONfdrdXein16sunddtUokClSKfaLFy+eWOzPIWzd/cwh9hnmbz2KzhFa7/g5Q+I5Bx4JSPHuaM7GsM7z4sWLRnRXqVLFeP4dR+pZ77Efr1enTh3jfWcxv4iICPz888/45ptvjGefmwrM+2ekgv0oPketA86RYt8e/s8x7XYxYoEee/smhv2+++67z+Tz81jEn376KXH63HxgdMHf/vY3veEiIAIiIAIiIAIiIAIiIAJBSEBiPwgX3ZPJ3op9h2ffLkit/Xsj7Fnt336fQ+xv3boVa9asSTzHPq08+45+KN4d59vbudjFPvPg6UGnZ91ag4Di3lvPPjcJ+vTpY7z1a9euRdOmTc2wqfXsO9IPGOLPDRBufjCywJEWwVQH1jhQEwEREAEREAEREAEREAERCC4CEvvBtd5eWeut2D9y5IgJIecRdkuXLjX56F9//TU6depkPMpLlizBmTNn7sizz5z4Hj16mJx9a267I2edBeo4hwsXLqQoZ58bFRTdDKevXr26Uy7OxD7D8ukxHzBgQOIzDk8+7WW0QFrk7DPFgRx5coG7nH2G8nNMfjH/n+kIrPDP1AamSrhKUfDqRdBNIiACIiACIiACIiACIiACfktAYt9vly79Ju6t2GcxOIa0M1fd2qzV8u/Us0+xb2/M++fRdg8//LDJo+fRdOPHj09RNf4pU6aYjQnWEXB1PJ8zsc+58LhAFgjcsGGDmZpD7J89e9YU42Pagb1Zq/EzOqBLly5JTiFw3G+txk/vPAvznTt3Lkl31mr8p0+fNqH+jqP5rDeyrkC/fv2cpiik39ujnkVABERABERABERABERABHyBgMS+L6yCj83BW7EfGhqKq1evGuG9bNkyI15ZHG7o0KFo3rw5smbNmiw831nIvrswfor9f/3rX6Annl5snh1PYU/vuSPPniHsLHZHj/v69etRsGBBk8fP8+2dCXlGIvAaC9hxsyJXrlxOV8CV2OfNFNcU/Dzuz5qjz+P3WOWfTMiDwpxjtWnTxhQrdDRW0WcOPz33rOzPYoL0zLM5ahQwioAFCrmZ4RDzrPY/cuTIJEfq/fnnn6YIIGso8Jg+boJwA8A+po+9ZpqOCIiACIiACIiACIiACIhAOhKQ2E9HuOo69QTcCe3U96onRUAEREAEREAEREAEREAERCA4CEjsB8c6+52VEvt+t2SasAiIgAiIgAiIgAiIgAiIgA8RkNj3ocXQVP6PgMS+3gY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fXJZNCkREAEREAEREAEREAEREAEREAERSD0Bif3Us9OTIiACIiACIiACIiACIiACIiACIuCTBCT2M2lZrly5gldffRVt2rRBnTp1EmcRExODRYsW4auvvkK2bNnQoUMH8xUSEmLu8XQ9k8zRsCIgAiIgAiIgAiIgAiIgAiIgAj5EQGI/ExbjwoULmDFjBrZv344pU6Ykiv24uDgsWLAAt2/fRo8ePYywf+ONN1CvXj20bNkSnq5ngikaUgREQAREQAREQAREQAREQAREwAcJSOxn8KJ89913RsDXrl0bP/74IwYMGJAo9k+cOIFXXnkFw4cPR9myZc3Mdu7ciZUrV5qfc5PA3fXcuXNnsDUaTgREQAREQAREQAREQAREQAREwBcJSOxn8Kr8/PPPyJs3r/kaMmQIevfunSj29+zZYzz7r732GvLnz29mduTIEUybNg1jx47FmTNn3F4vVapUBluj4URABERABERABERABERABERABHyRgMR+Jq3K+fPnMXjw4CRi//vvv8cnn3yCMWPGIFeuXGZm586dw7hx4zBw4EDzb3fXHdEAmWSShhUBERABERABERABERABERABEfARAhL7mbQQviT2d+3alUkUNKwIiIAIiIAIiIAI+B4BpluqiYAIiIC/E5DYz6QVdCb2FcafSYuhYUVABERABERABERABHyWwL59+7Bp0yZ069YNn3/+OebNm4ejR4+iatWqJiLWcbJVdHS0qW+1fv16NGnSxKTBFipUyK1dkZGRWL58OSIiIhAWFuazDDQxEUgNAYn91FBLg2eciX0V6EsDsOpCBERABERABERABHyYwKLVJ7H2+/P4/dQ1M8t7iufCo3ULoOcTJX141pk3tatXr5p6Vl26dEFUVJQpdM3TrFirau3atebI6jlz5qBEiRKYPXs24uPjTZosNwR4jHX//v3Nf921jz76CKGhoWjWrFnmGaqRRSAdCEjspwNUb7p0JvYdR+vduHEDL774IvjLzdnRe66uezOu7hEBERABERABERABEcgcAiMXH8XaneecDv5o3YKY3P3ezJmYD4+6e/durFu3ztS6sot2/j3dvXt3DBs2DBUqVDDeef67Zs2a2L9/vylyPXPmTBQsWNCthadPn8brr7+OUaNGITw83IdpaGoikDICEvsp45VmdzsT++w8JibG7FB+9dVX5hdahw4dzFdISIgZ29P1NJugOhIBERABERABERABEUgzAnuPxKLrtF/d9rd0eCVUL5u6o5R5ghPD1imOW7duDUaMNm/eHG3btjX/njx5shHN5cqVw4gRI9CgQQNkyZLF7TX7ZO39MGSeIfSHDh0yIrtNmzZYunSpOS6a4fU5cuQwXvhbt26Z7+k5P3z4sLm3RYsWWLJkiRmCQr5ly5bJxDwdYRTs999/Pxo1apSMHUU6xT6LWVOks19GAZQvXz5xTo7v3TG4efMmJkyYYOZUr169NFtzdSQCmU1AYj+zV0Dji4AIiIAIiIAIiIAI+D2BRZ+ddGvDT0disW3fJbf33F8lH6p5EPvOwv2vXLlijnSmUKWTaPv27ejbt68R2BT8jmsdO3Y0IpjCf+rUqcbj7epa6dKlk8zVPsaOHTswa9Ys88Wo065du6JVq1bo06cPNm/ejEGDBpm+27dvjy+//BIrVqwwDi2G4vPeunXrGoF9/PhxI/bpVa9fv36SMblpQAHPLwp4e1u1apXJ4ecc2C83FuihL1CgAOhY4/gvv/wySpYs6dHOZcuWgTYyBUBNBAKFgMR+oKyk7BABERABERABERABEcg0AnVezJjTjb5fmPykgIMHDxqxPGPGDNx1112IjY01YvuRRx5BlSpVjOinIOY1a2Oou6trdpD2eymMGSFAj3u1atVMbvz06dNRuXLlZF51bgzQw7548WKwiF6PHj3MZgM3J27fvm2894wC4JytjRsTkyZNMgLeXmhv586dGD9+vIlmYD+815XY52aEJzvXrFmDLVu2mD6zZ8+eae+RBhaBtCQgsZ+WNNWXCIiACIiACIiACIhAUBLITM++VUzTq826TyNHjjSe8jJlyiQKbV6zNvtz1mv0mlPMszEHnh7v+fPnG8FuH6NWrVpuQ+jtYt8abs/+ORar6/PndrFvFfCOaw6hb40GcKQSOAvj5waDY7PBzsDRJ+e4cuVKE/XAYn1qIhAIBCT2A2EVZYMIiIAIiIAIiIAIiIBPE0jPnH271z0zPPvu8uXtYp8bBxTf3ERIqWd/69at5ll64Pm8o507dw4DBw7E8OHDTXSBtUDfqVOn5Nn36U+HJpdeBCT204us+hUBERABERABERABERABC4H0qsbvLJ9+wIABJl/dnrPPonajR482Oews1mfN2bdeY2i+tTkbg17wuXPnmttSIvaZs9+0aVOTq3/s2DEMHToULPbHCAFrY84+rzmq7fNe2sU52/P7HcX8GILviEJwHL13/fp1j3YqZ18f1UAkILEfiKsqm0RABERABERABERABHySAMP91+48j99PXTPzu6d4LvDYvZ5PlLij+Vqr8bMQHwvfMWffXo2fefv0gLMyvr0av/2afULWivaVKlUydQJYaM9RYd9VJXy7Z59inRX2V69ebYbgpoRjPtYx7dX4KcgnTpyYjBPz/2knw/W5abB+/Xo0adLE5PM7cv2tc7fbqWr8d/Tq6WEfJiCx78OLo6mJgAiIgAiIgAiIgAiIQEoJOML4WZnf2ZF1Ke0vLe+359Z76ptHCbKaP8Pz6alPj8aIARY35OkAPMJPTQQChYDEfqCspOwQAREQAREQAREQAREISgIMv2d4O8Pda9SoYarKszL+vHnzTIE+X2opFfssNsiIgS5duqSbLTwWkIX7GF2gJgKBREBiP5BWU7aIgAiIgAiIgAiIgAgEHQEWuVu3bh1mzpyJAwcOoGrVqokh9gzV96WWUrHPue/btw+bNm1Cz54909y7HxkZieXLlyMiIgJhYWG+hEpzEYE7JiCxf8cI1YEIiIAIiIAIiIAIiIAIiIAIiIAI+BYBiX3fWg/NRgREQAREQAREQAREQAREQAREQATumIDE/h0jVAciIAIiIAIiIAIiIAIiIAIiIAIi4FsEJPZ9az00GxEQAREQAREQAREQAREQAREQARG4YwIS+3eMUB2IgAiIgAiIgAiIgAiIgAiIgAiIgG8RkNj3rfXQbERABERABERABERABERABERABETgjglI7N8xQnXgDYG46NM4M2UArn63AVlyhSK8Yx+EP9sXWXLkTPJ4fOxlnB7TDfnbv4Sweo296RoxX3+K80umoeSbnyJbwSLmmZsnjuLstEG4uvtbZA3LjfxPdUOBzoPN2GoiIAIiIAIiIAIiIAIiIAIiEOgEJPYDfYV9wL7bN67jzKt9kC28EAr1Ho+4mIs4M4FivhHCn+ufOMO481E4O6U/Yrd8iRIzV3kl9m+dPoHIwe1xO+4WSs1bbcR+3IVonBr6DHI3aYX8T3c33zsbzwfQaAoiIAIiIAIiIAIiIAIiIAIikC4EJPbTBas6tRKIO3cWJ/q0QOEBkxMF/MVVi3Dj999QZOjr5tYr29YZoR9arxGu7tqCIsPf8Cj2KfDPLZyMuOhTuLZ/d6LYv/r9JkQvmIiSb/wLWfMVMP3HbPgPLn/2Poq9uhRZQ8O0QCIgAiIgAiIgAiIgAmlE4NChQxg2bBhee+0106Pj3+XLl0+jEdx3ExcXh9u3byMkJCRDxruTQays3PHx9r47mUtaPLtv3z5s2rQJ3bp1w+eff4558+bh6NGjqFq1KsaMGYM6deqYYaKjo/HKK69g/fr1aNKkCcaOHYtChQq5nUJkZCSWL1+OiIgIhIXp7/fUrJfEfmqo6ZmUEYiPx42jvyJL9hzIXrqs8cLfOPIrshUojJCiJU1f/D6kSHFkyRWG67/+iKy58yJH2Upux7m651tkyZIV2e+5Dzf/PIKcFasnSwtwdHBtz7e48M/5KPbKYoXyp2z1dLcIiIAIiIAIiIAIuCWQmWL/8uXLGDJkCLp27Yp69er5/Ep5K+K9vS8zDb569arZ4OnSpQuioqLwxhtvYMqUKShVqhTWrl2LRYsWYc6cOShRogRmz56N+Ph49O7d22wIZMuWDf379zf/ddc++ugjhIaGolmzZplpqt+OLbHvt0sX3BOPv3wBV7avR55H2gBZsiTAiI8HsmZ1CSb+SgyyhuUJbnCyXgREQAREQAREQATSmEBmiv3z58+je/fuJprAH8S+t+i9FfsU2/feey/atm3rbddpdt/u3buxbt06DB48OJlot65LhQoVjHeea1SzZk3s378f06ZNw8yZM1GwYEG38zl9+jRef/11jBo1CuHh4Wk292DpSGI/WFY6M+38YSrw3cvJZxASCjy0BCjfETj+X2BLb+DSUSBbzoSf1Z8DZHcizm/fxvX9u5DzL38FYo8BnzcFKnUDqg/7P7F/5jvgm07AxYNAlhCgzOMJY+VyHy6UmZg0tgiIgAiIgAiIgAiklsCRI0dMaDQFWOvWrXHixAk0b97ciED+e/LkyUaYlStXDiNGjECDBg2QJUsWt9fsc+EYDMXetm0bcufOjb59+6JTp04mbNvbMH5Xczl8+HCS8H+rWGQo+HvvvYc333wT165dwzPPPGPGzpEjB0aOHIn//Oc/Zqrvv/++Efz2MThn9uEQ0G3atMHSpUtx4cIFE2rOfuiRvnXrlvmeXmSysbaUPOuwpUWLFliyZInphoK4ZcuWSVgxjN8dD0YsPP744/jggw/MXB28rd5wV2I/LRi4s4M2UbDff//9aNSoUbLXliKdmzDjxo0zIt2a2mHfyHD3ft68eRMTJkwAWQbSZk5qP+cpfU5iP6XEdP+dE7gWDXzeBMhZAPj7auD8fmBtK6BQDeDhpUD8TWB9ByC8UsL3tnb75k1kyZ4diP4BWN8RuPAr8P+m/J/Yd/SfIz/QZCUQcyzhviK1gUdW3fn81YMIiIAIiIAIiIAI2AicWzItQ5gU7DY82ThXrlwxoewUQx06dMD27duNMKRwpeB3XOvYsaMRvBT+U6dONV5VV9dKly6dZByOMXz4cDz55JNo3LgxfvjhByPkGKbNnHlvxL51nva5UMRbBaFV7FPcLly4ENOnTze52xTmlStXNhsZds++ncWOHTswa9Ys83Xjxg0T7t+qVSv06dMHmzdvxqBBgwyD9u3b48svv8SKFStM+Lndi0xu3j7LkHbeW7duXSNUjx8/bsQ+vdNFixZNtLNkyZIu+ZOHYzx6xX/99VcT9k5vOL3jjuZM7KcVA3d2kD/Xi1/Oag+sWrXK5PCTO/vhmtFDX6BAAbNmZP7yyy/DHQPHO7hs2TLQJqYAqKWMgMR+ynjp7lQQYDX++JiLyFagSELI/bcRwO//Bh5fAxSsBtDz//NsoNl/gfCqiL9+FVnPfgNsHww8+gkQ/pfko+5+NeG5An8BLv4G1HwZt0p1QtY8+ZA19iDwRVOg+hCg5oiEZzd0Ai4fAVpuSYUFekQEREAEREAEREAE3BM4XD9jogfLbY1ONpGDBw8aITljxgzcddddiI2NNSL2kUceQZUqVYzop+jiNWtjOLWra66spaf17NmzpigbvePz5883t3oj9t2NZ/f2WkV8zpw5Tf/9+vXDgw8+mESI28W+fQyKREYy0PtcrVo1I5i5aUCxah+TGwMUz4sXLzai1Np4r7fPshhdjx49zIYKN2BYPJBecEYQ0LvvYMXNB1f87eNZ7eS8GN1gb9wE4NxZ2M7ab2oZeLJj0qRJRsDbC+3t3LkT48ePN5EmtJ+2uBL77hg47FuzZg22bNli+sxOh5+a1wQk9r1GpRtTSyAu+jQihz2LEq//E9luHALWtk4Iu687KaFLivb9C4An1uN2rtKIu3QeIVd2ARu7AQ/MBco+nXzoffOA3CWB3HcBax5LEPaOMH6rZ7/px8ClQ8DXzwAlHnYaKZBau/ScCIiACIiACIiACDgIZKZn3y5SWTiN4e3169dHmTJlXApYd+KWnlmKZDaKSHrWP/vsM7NpUKlSJfNFUcfCa96KfU9i2pVnnx7yb7/9FgsWLMD333+PWrVqmSgD/tcu9t2x4P3uwsmtzzLlwWo/N1NeffVVw5KebHcbBRTJ9hMJyJPpDkwhcFzjfe42F1zxsIazO/PspxUDT3ZYBbzjc+AQ+uTF94/Nzsr6vTsGjj5pz8qVK01ECov1qXlPQGLfe1a68w4IxJ2PMtX3sfkl4Pha4ImvE4R61mxA5KaEDYBSjYEHFwC3YhPEedQe4KHFQLn2iBzyDML+1hj52/ZMOgve4/DiW3P2T34DbHgeiD2ecH/xBsAjHwC5irkt4ncHJupRERABERABERABEcgUAnZvdnZ0EKMAACAASURBVHp49ilU6VmnN7d69epgNMHQoUONZ9dbsZ9az75V3NJL/eGHH+Lrr79OTCGwFujz5Nn3Vuw78+x7+ywFLEPOKcS5UZJaz35qxX5aMfBkh92zv3XrVmMzPfDWVINz585h4MCBZoOGERXWAn2nTp3yGF0iz37qf61I7KeenZ5MKYHLvwOfNQZKPwo0WJD06UMrgO1DgCungLDiwH1dgN+WAX+bkVCsz1Wzin1HyD6L87EGQPEHEjYPrpxMEP6OGgHOiv6l1BbdLwIiIAIiIAIiIAI+QsBZjvaAAQNMTrQ9Z5+F00aPHm1yplmsz5qzb73GkHdro9jv1auXKdBHITd37lx8/PHHeOedd0wxO2/C+O05+9bxeFxbz5498dRTT6Fdu3b44osvzNxYmO/ixYsm/5v57/ny5cPGjRvx73//O7GoHusTvPDCCyZU3xkLeoQ5X+umhCfv/J2KfebbN23a1OTqHzt2zGyMkF3evHld5uxbedCDnVqxn1YMKPZd2cETAGgT58hq+7SR7xzXzOHRd7w/rOnANAaG4HMThKkfjqP3rl+/7vEdVM5+6n/RSOynnp2eTCmBX99OqMrf8F2gTHP3T5t7RwGP/Aso2TBlYt/UAJhj0gIS8/25mbB1INDwHc9jp9Qu3S8CIiACIiACIiACmUzAWo2fxe9YFI45+/Zq/Mzbp5fVUXHeWgndfs1qEgUbi9cxjL948eJGtNHD3rlzZ1MLwBuxz/5cjcdrFPgMDadYZQG9Xbt2mf4Zfs+xmUrAsH1WgGc+eNmyZU1xQIb3s1Ag58bq9dYxmG7AkHKmAtgr/qc0Zz8lnn2KXs5z9erVBiM3XsjcPgdXPNydTuBNVfq0YECx78qO+Pj4JNX4KcgnTpyY7FPAugV8B9kXNzvWr1+PJk2amPVz5Pq7ewdVjf/OfrFI7N8ZPz2dEgLMwT+1BWixAQgr6f7JdW2B6L2e73Xm2d/7OrB3JvDEOon9lKyP7hUBERABERABEQgIAo4wflbmd3YsWkAY6cNG2DcRfHiqbqfmyQ4e88gTDBiebz0OMC3tZcQAC08yqsN+QkJajhOofUnsB+rK+qJd/3kQCMmdUHXf2piz/9XTQMUuQN2JwEF64fsBlXsD9TwcY5OSMP6s2YEnNgAK4/fFt0NzEgEREAEREAERSCUBhn8zhJqe5xo1apjK5aw4P2/ePFOgTy1jCXgSyRk7m9SP5skOFoJkjn6XLl3S7T1jRAdTKhgVoZZyAhL7KWemJ1JDgHnzqxsBResBjd5L3sNPs4A9k4FrZ4Ec+YD7XgD+Nh3ImiMh597Vs87EPns//l9gS0TCcXtZsiYU6GuwEMhfITWz1zMiIAIiIAIiIAIi4LMEWACO1eN5BvuBAwdQtWrVxNB15tOrZSwBTyI5Y2eT+tG8sWPfvn3mGEbWW0hr7z6PEFy+fDkiIiIQFhaWekOC+EmJ/SBefJkuAiIgAiIgAiIgAiIgAiIgAiIQmAQk9gNzXWWVCIiACIiACIiACIiACIiACIhAEBOQ2A/ixZfpIiACIiACIiACIiACIiACIiACgUlAYj8w11VWiYAIiIAIiIAIiIAIiIAIiIAIBDEBif0gXnyZLgIiIAIiIAIiIAIiIAIiIAIiEJgEJPYDc11llQiIgAiIgAiIgAiIgAiIgAiIQBATkNgP4sWX6f5HIHJjJFY3XJ1s4nnuzoNma5oh/C/hiPkjBtsGb8Mf//kDuQrlQtUBVVG1X1WEhIY4Nfha9DXsnrgbvyz8BXnK5EGtUbVQ/pnyyBqS1dyf0v78j6pmLAIiIAIiIAIiIAIiIAKBR0BiP/DWVBYFEYG463HY2n8rQouF4q9j/oqbl27i62e/xr1t7sV9Xe7D9ejr2NJ7C0o1KYXKvSsnI5P4fJFQ1BpdC1cir2Bjt42oMbQG7nrsLlw/dz1F/QURepkqAiIgAiIgAiIgAiIgAj5NQGLfp5dHk7MSOLdkGnI/1Aw5K1QTmP8ROLLqCA4sPYDGKxojZ8GcOLXllPHSP/LBI8gRnsPcdezzYzj0/iE89PZDCAlL6t2/+NtFbOq5CQ3faYi89+Y193834jtkzZ4VdSbWSXF/WhgREAEREAEREAERSA8Chw4dwrBhw/Daa6+hfPnyLofw9r70mGNK+ty3bx82bdqEbt264fPPP8e8efNw9OhRVK1aFWPGjEGdOnVMd9HR0XjllVewfv16NGnSBGPHjkWhQoXcDhUZGYnly5cjIiICYWFhKZmW7g0wAhL7AbaggWpO7KYvcGrE88iaJz+Kjp5rRH+wtyunrmB9h/WoOaKm8cK7avvn78eZHWfQYGEDZMuVzTW228CFAxew+aXNqDOhDko8XMLpvV73F+wLJPtFQAREQAREQATSjIC3It7b+9JsYqno6OrVq2bTokuXLoiKisIbb7yBKVOmoFSpUli7di0WLVqEOXPmoESJEpg9ezbi4+PRu3dvsyGQLVs29O/f3/zXXfvoo48QGhqKZs30N3MqlihgHpHYD5ilDHxDzrzaB5e/WGkMLTpqLvI27xj4Rrux8PDKw6Bnv+G7DZE9T3and145eQXrO65HjWE1UKZ5GZe93bpyy6QDHPvsGMp1LIfaY2snRgZYH/K2v6BeGBkvAiIgAiIgAiKQaQS8FfsU2/feey/atm2b4XPdvXs31q1bh8GDBycT7efPn0f37t1NFEOFChWMd57/rlmzJvbv349p06Zh5syZKFiwoNt5nz59Gq+//jpGjRqF8PDwDLdRA/oGAYl931gHzcJLAgzlP7/kNXM3xT5FfzC2mzE38U3nb1C2bVmU61DOudCPvIJvXvgGRf9W1OTzOwruueMVfyse+9/aj6jdUXhw3oNJwv6Zz5/S/oJxbWSzCIiACIiACGQGgSNHjpgQbwrJ1q1b48SJE2jevLkRs/z35MmTjcAsV64cRowYgQYNGiBLlixur1ntcIjoNm3aYOnSpbhw4YIJN8+RI4fxSt+6dct8//jjj+Ott94CvdcUsxzjzz//xMCBA/Hqq6+iUqVK4FwZmr5t2zbkzp0bffv2RadOnUwYO4VtixYtsGTJEjM8+2jZsmXiNUcYvyubDh8+jCFDhph5fPDBB2aejv6t3nBXYt/eL+fJkHpv7acnnXNwZQdtomC///770ahRo2SvCkU6xf64ceOMSLemLtg3Mtyt682bNzFhwgTDsl69epnxSmpMHyAgse8Di6AppIzA5c//iTOTIsxDDOdnWD/D+4OpRe2JwpZeW9Dkn00Sc+2t9l8+ehkbOm8whfkY5p8tp/tQL/uzFPUNFjQw1f3Z7qS/YFoX2SoCIiACIhDEBHZNyBjja49LNs6VK1eMwKWo69ChA7Zv324ELsU3Bb/jWseOHY1opfCfOnWq8Q67ula6dOkk4/C5rl27olWrVujTpw82b96MQYMGmefbt2+PL7/8EitWrDAh6BTz9CrPnTvXjLFmzRps3LjRCHxuCgwfPhxPPvkkGjdujB9++MEIW4atx8XFmTHq1q1rhOrx48eN2Kd3umjRoonCt2TJki7nfe3atcR50iv+66+/mrB3esPpHXc0Z2LfznHHjh2YNWuW+bpx44bX9jM035UdlStXNnbwy1ntgVWrVpkcfo7JfriRQpYFChQAvf7k/fLLL8MdA8faLVu2DLSJKQBqwUlAYj84190/rY7+ASiU8Ev6+sGfcLJPS8THXDIF+0rO+zSoBP/B5Qfx55d/Oi26d37/eVNBv/JLlVGxW0W3Hn3m8u8YvgNNVzVFriK5DNsLvyTk7TdcllC0LyX9+eeLpVmLgAiIgAiIQBoQWJQlDTrxoouet5PddPDgQSOIZ8yYgbvuuguxsbFGiD/yyCOoUqWKEf0Uj7xmbQwLd3XNPgjFPkXz9OnTQcFq9zJTGFNAL1682ISmc3yKzBo1apjNhYcffhgPPfRQYrf0PJ89e9YUqWOkwPz58821Hj16mI0Iblzcvn3beMEZPUDvvsPLTeHtat72eVrD4tn/M888k4wfNwE4bxa2s/ZLocwoCHrgq1Wr5rX9LKrnzo5JkyYZAW8vtLdz506MHz/eRGjQftriSuy7Y+AwkJssW7ZsMX1mz+485dOLN063+DEBiX0/Xrygmvrv/wa+6QLc0wpo+E6i4D8zMQI3Dv1shD4Ff7BU6mfF/Oz5sqPWyFpJXgOG2n/93Neo8FwFVHyhIuDh744bF2+Y0PySjUriLy/+BbdiE3L385bNa0L/r529lqL+guqdlLEiIAIiIAIiYCWQiZ59q9CmB5gh9CNHjkT9+vVRpkyZRBHOa9Zmf856jR5mCl02imFuJjAM3xFG707scxyHV/mpp54CxS0FJ7389N6zUjw3HxjSzy+KXBaiY7NX3Oc8GN7P9AHHNYppx8aC3Sb7vKxi3xrO7syz745jrVq13IbUW5/l/NzZYRXwDuYOoU/OXDc2uy3W790xcPTJOa1cudJstrBYn1rwEZDYD74190+L6dVf3RC4cRG474VEwR8fcxGnhj+Pq3u+NYK/cP9JAV+4j8X0NvXYZEL0K3atmGQ96fHf0GlDsjUuWq8oHvvsMZODb3+WRfe2D9uOox8dRc7wnKg6oCqq9quKkNAQeOovV+GEaAA1ERABERABERCBzCNg99Cnl2ffXf64XSgzfJ4C/rHHHjN1AXr16mXy9ync+/XrZzYAqlevDkYlDB061Hi62RgNQCHODYbUevat80yJ2LdztHv2vbWfQtydHXbP/tatW43N3BCxphqcO3fO1Dpg2gOjKawF+k6dOuUxKkOe/cz7TPrKyBL7vrISmodnAlbBX7U/UH9W4jPWSv2FB0xG/nYveu5Pd4iACIiACIiACIhAABBwlms+YMAAk9ttz9lnAbjRo0eb3G8W67Pm7FuvMWzd2tx5mZl7bhf7nBPH//33300oPj34bBT7FP7M36ewZV7/xx9/jHfeecdsBjDXvWnTpiZX/9ixY2YjgPfmzZvXZc6+dd70YKdW7DvjSK8458iWErHvyg6eAECbHNX2aSPXiuvg8Og7uDMKguwYgs/NA6Y6OI7eu379use1U85+AHy479AEif07BKjHM5jAb8sSwvnZGM5PL///2sUPFiBq9ijzXTBX6s/gFdFwIiACIiACIiACPkDAWo2fhfhY3I45+/Zq/Mzbp7eYVePt1fjt1+5E7PNZhuDv2rXLiHXm3bNRwLKQH8P4ixcvbkTshx9+iM6dO5uaAhS9rFS/evVqcz83DKwV7p1V47fO21EJ33GfK8++qyWzVrjnBgXD6lkw0N6vuzQGevZd2REfH5+kGj8F+cSJE5NNh3ULuHbsi/zWr1+PJk2amHx+R66/da72tVM1fh/4UPrAFCT2fWARNIUUEnAj+FmpP2r2SFO4L/SvD6D41OVBVbgvhSR1uwiIgAiIgAiIQAAScITxszK/s+PdfNVku4D21Xl6mpcnO3g8Ik8vYHi+9ThAT/2m5DojBliwkaca8Ag/teAkILHvQ+v+/fffm91Le8ufP7/J4ylbtqw5PoS/GBhm5GhPPPGEqQ4aVM0q+J/YAJRsmGi+vVJ/kdFvBk3hvqB6B2SsCIiACIiACIiAIcAwdoaCMzSc1e9ZgZ1V8+fNm2cK9PlL8ySSA8UOFlDk3/ZdunRJt/Vh9ASLFzIqQi14CUjs+/Da80gN/qLmB7Vnz54ICQnB2rVrcfnyZbCyadC3b14AfnsXyBEOtNiQeCwfubBw34neLYOyUn/QvxcCIAIiIAIiIAJBRoCF7NatW2fOkj9w4ACqVq2aGH7OUH1/acEi9rke+/btM8cO8m/8tPbu8whBnngQERGBsLAwf1l+zTMdCEjspwPUtOqSwv6zzz4zeTz07rMtXLjQFO+wF01JqzH9rh8Pgv/MxD6I3bzGmFV01NyAr9Tvd+unCYuACIiACIiACIiACIiACKQLAYn9dMF6551GRUWZSqnPP/88HnjgAdMhQ354LAnzsH7++WfzM545+uyzzyJnzpx3Pqi/9mAV/M8cTfD0W5q1Un/BbsNRoNswf7VU8xYBERABERABERABERABERABrwhI7HuFKeNv4rmYX3/9tSmq4Qi/YT4Wc7Eef/xxI/Id4r906dLo3r17mocAZbzVqRzxxgVgdUMg+seEUH6G9NsEPwv3nZkUYQZQpf5UctZjIiACIiACIiACIiACIiACfkNAYt8Hl4rF98aNG4fGjRsbYe+u8RgQHs0xfvx4lCpVKlXW8EgUf2/Z4i6j4oEXEXr1N1wJuw+/3bcQcdnyJjEr+96tCPvHdGS5Gou40uUQ0286bofm8XfTNX8REAEREAEREIE0JlC7du007lHdiYAIiEDGE5DYz3jmHkdkxX1W6GSuvicBf+7cObMxwPNSWa0/qJvVw8/q/KzSb2us1H9q+PO4depPhJQog+JT31Ol/qB+aWS8CIiACIiACIiACIiACAQmAYl9H1zX1atXY/v27RgzZgxy5cqVOMM9e/Zg/vz5mDZtGgoWLGh+zo2B2bNnm3D/okWL+qA1GTyl6B8SQvpvXATuewFo+E6yCdgr9Refuhyhf02oi6AmAiIgAiIgAiIgAiIgAiIgAoFAQGLfB1eR4j137twmD9/aLl68aDYAWI2fOfs8gm/GjBmmMn+HDh3gT0erpCt2LwV/1KyRuPzFSjMVVepP1xVR5yIgAiIgAiIgAiIgAiIgAhlMQGI/g4F7Gu7atWsmfL9OnTpo3bp1sttPnjyJuXPngl5+VuB/+umn0a5dO+TIkcNT18F13Sr4a48Dao93aj8F/8V/LTTX8rd/CYX7TwouTrJWBERABERABERABERABEQgIAlI7AfkssooQ+C3ZcA3XRJgMJyfYf1OmrVSf+6HmqHo6LnImid/QEPc/9Z+FKxWEMUfLB7Qdso4ERABERABERCBwCBw6NAhcyoV61qVL1/epVHe3Ldv3z5s2rQJPXv2TDzN6rfffjOpsjzmukCBAqb/P//806TKbt68GeXKlcMrr7xiHHLuWmRkJJYvX46IiIjEE7UCYwVkhT8SkNj3x1XTnL0n4KXgZ+G+k31aIj7mkinYV3LepwEt+FdWWIlLhy7hntb3oPqg6hL93r9RulMEREAEREAERCATCHgj4jktT/fx6GpuGHTp0gVlypQxlhw5cgRDhgwxKbGLFy82Yp+nY/Fn1atXN/eynhZTbefMmQMee+2uffTRRwgNDUWzZs0ygZSGFIH/IyCxr7ch8An8NAvYNjDBTlboZ6V+J42C/8zECNw49LMR+hT8FP6B1q6dvYa9b+zFT2/8hLgbcca8e1rdg+qDJfoDba1ljwiIgAiIgAgEGwFPYn/37t1Yt24dBg8ebLz69PBPmjQJdevWxS+//JIo9s+fP2/qZzGaoF69erB/747r6dOnTYTAqFGjEB4eHmxLIHt9iIDEvg8thqaSjgS+eQH47V0gRzjQYgNQqKbTweyV+hnSz9D+QGyJon/mT4i7bhH99PQ3UHh/IK65bBIBERABEQhcAvROjx07FhSzrPt04sQJNG/eHG3btjX/njx5shG5DEcfMWIEGjRoYDzZ7q5ZaTlENItEL126FBcuXDCFo1k3asqUKbh165b5/vHHH8dbb70FetApqDkGw+F5TPSrr76KSpUqGU86Q+K3bdtmilL37dsXnTp1wtGjR424btGiBZYsWWKGZx8tW7ZMvOYI43c178OHDxuPPOfxwQcfmHk6+md/DNW///770ahRI9P/gQMHUKhQIfA59u3w7N+4ccPMkV58h2d/3rx5ePPNN1GsWDG33G7evGnC/2kHNwrURCCzCEjsZxZ5jZvxBLwU/JzYmVf7JFbqLzxgMvK3ezHj55tBI16Lsnj6JfoziLqGEQEREAERCDQCU79/PUNMGlFnSLJxHCHnFJY8oYkh5xS4FN8U/BS/vNaxY0cT5k7hP3XqVHOUs6tr9lB1Pte1a1e0atUKffr0MXnsgwYNMs+3b98eX375JVasWIFFixYZMU/PNotKc4w1a9Zg48aNRjxzU2D48OF48skn0bhxY/zwww8YN26cCY+Pi4szY9DLTrF8/PhxI/bpIecR046c/ZIlS7qcN4tdO+bJvHkeU92/f3/MnDkT99xzj+mDX/a8/x07diQR+4TM8Xkvr/H+6dOnm7B+K287Uwe3ZcuWmft69+6dIe+FBhEBZwQk9vVeBBeBta2A3z8F8t4DPLUnwdPvol38YAGiZo8yV/M272iO5wvkJtEfyKsr20RABERABNKbQIG3SqT3EKb/870ik41z8OBBI4h5JPNdd92F2NhYI8QfeeQRVKlSxYj+WbNmmWvWtn//fpfX7INQ7FM0U/BWrlw5WW68VSwzPJ7jU+jWqFHDbC48/PDDeOihhxK7pff77NmzJoyekQLz588313r06GE2Irg5cfv2beOJZ/QAvfsOsU+vuyub7PO0ht/Tg8+QfW5E8N/WZhf70dHRxgZuljz11FNmU4Jz4fOcu6vxHX1yg2PLli0YP348smfPniHvhgYRATsBiX29E8FF4MYFYHVDIPrHhFB+hvS7Efys1B81e6Qp3Bf61wdQfOrygC7cx5dBoj+4PhKyVgREQAREIG0IZKZn3y5UGUI/cuRI1K9f3xShs4anuxO41murVq0y4f5sNWvWNJsJDMN3hNHbc+Ptc3B4timUKZApeunlp/ee1eq5+cCQfn7t3LnTFL9js1fc5zwY3s/0Acc1CnFXNtnnZRf7TDmwVtx32GyfP7/nvUwn4MYA5037ixQpgtq1a7sc39rfypUrzUYHi/WpiUBmEJDYzwzqGjNzCaRQ8Nsr9Ref+h5CSiRUbw3k5lT0P3kPqg2uhhINMsZ7Ech8ZZsIiIAIiIAIpBUBu4c+vTz7ViHuSewzfJ4C/rHHHjP57b169TL5+xTu/fr1MxsADIlnVMLQoUONAGdjNACFPDcYUuvZt84ztZ59d2K/YcOG8uyn1curftKVgMR+uuJV5z5LgIL/w5pAzB8sRQ88+onbqd6KPIbI4c8HfKV+ZxAo+lm5f+/MvYi79r9CfhT9g6qhxEMS/T77jmtiIiACIiACQUPAnrNPoTpgwAC8/PLLyXL2WSl+9OjRJuedxfqsOfvWa9WqJT2RyC7uPYl9zonj//777yb8nR58Nop9Cn/m71PQM6//448/xjvvvGM2A5hv37RpU5Orf+zYMbMRwHvz5s3rMmffOm960V2J/YoVK5r+eL1ChQpJ3g9XYfws9MfohL1795roBnr72Y8nbsrZD5qPn08bKrHv08ujyaUrgegfEkL6b1wE7nsBaPiO2+FYqf/U8Odxdc+3JpS/cP9JJpc/WJoR/TN/Msf2SfQHy6rLThEQAREQAX8hYK3Gz6JxLC7HnH17NX7m7bMyPs+At1fjt1+z2p5Ssc9nGYK/a9cuI9aZd8/GcHgW8mMYf/HixY0n/8MPP0Tnzp1NTQGKaFbLX716tbmfGwacK6vlW0W8tRq/dd72+6ye/Tp16iSrxu+w0VmBPuupAe5OMbBzUzV+f/nUBP48/ULsx8fHmyIgrPK5fv16U1WTlTzz589vdtZY7IO/BPhBy5o1a+CvmixMOwIpFPwc2Fqpv2C34SjQbVjazccPeroW/T9Pv0X03/3k3ag+qLo8/X6wfpqiCIiACIhA4BNwhPGzMr/jiDl/sNq+oZAec+bRhNQUPBGAhQTTozEigcUSeaJAeLjrYtDpMbb6FAErAZ8W+xT53377rdn5YwVMT427gDxmhMd1SPR7oqXriQQo+D+qlfDt/TOBagM8wmHhvjOTIsx9wVCp3xkQiX6Pr4luEAEREAEREIEMIcAwdobt0/PN6vesAs+q+TwXngX6/KVlhNhn8ULWBOjSpUu6sWHkQoECBYwzUk0EMpOAT4t9R9gNvfjcmXzggQdQokSJJMdXMEwmMjIS27ZtwyeffGKOwli8eLH5gKmJgNcEflsGfNMl4XaG8zOs30OL3fSF8fKzUn/OCtVQct6nAV+p32vR3/JuVB8sT7+nd0jXRUAEREAERCAtCLCQ3bp168xZ8gcOHEDVqlVNfjkdYAzV95eWEWKfLPbt22eO/OvZs2eae/epS3jaQEREBMLCwvwFveYZoAR8WuzzDM2LFy+icOHCXv2i4i+6qKgoE97vyAsK0HWTWelBIBWC316pv8joN43wD8Z2Pfq6yee35vTfTdHP8P6HVcgvGN8J2SwCIiACIiACIiACIpB5BHxa7GceFo0ctAR+mgVsG5hg/lN7gEI1PaJg4b4TvVsmVuovPnU5Qv/6gMfnAvWG6+csov9qQvV+if5AXW3ZJQIiIAIiIAIiIAIi4KsE/Ebs08vPvP3vv/8e/Le10ZPfrl075M6d21c5a17+ROCbF4Df3gVyhAMtNngt+KNmjcTlL1YaS4uOmhtUlfqdLa9D9PPYvltXb0n0+9NnQHMVAREQAREQAREQARHwewJ+IfZ5RMf8+fNNoT5njWd0Kk/f799F3zIgFYKfBlDwX/zXQmNL/vYvmeP5gr1J9Af7GyD7RUAEREAEREAEREAEMoOAX4j9CxcumAIaP/74o/nv3/72tySscubMierVqytPPzPeoEAec3VDIHIjkPeehJB+evq9aPZK/RT8WfPk9+LJwL7Fqehv8b+c/obK6Q/s1Zd1IiACIiACIiACIiACGU3AL8T+pUuXzJF6MTEx8uBn9BsSzOPduABQ8Ef/mBDKz5B+LwX/1d3f4tSI54K+Ur+z18eV6K82qBpKNiwZzG+cbBcBERABERABERABERCBNCPgF2Kf1vJYvYkTJ2LGjBl4+OGHkTVr1jSDoI5EwCWBOxD8rNR/ZmJEYuE+Hs0XrJX6nYr+8wmF/ExO/5X/5fS3uBsZKfqj9kRhzWNrcPXM1cQp1hxeE/9v6v9LNuVjnx/Dnkl78Pf//B25Cudy+sq4XK9w0wAAIABJREFU6y9yYyRWN1yd7Lk8d+dBszXNEP4X7yJH9GkVAREQAREQAREQAREQAW8I+IXYP3/+PLp3724K9Dlrytn3Zql1T6oJUPC/fw9w4yJwTyvg0U+87speqb/o6LnI/VAzr58PhhuvZ6LoP/LhEdw4fwOVelRyi/rKyStY124d4m/F47HPHnMp9r3tj4PFXY/D1v5bEVosFH8d81dkDdEGZjC877JRBERABERABERABDKKgMR+RpHWOP5NIPqHhJB+Cv77XgAavpMie8682keV+j0Qo+inl5/e/ozy9O9+ZTdK/700itYr6nJ2FPg/vvYjrp66ijPfnXEr9r3pzzHQkVVHcGDpATRe0Rg5C+ZM0fukm0VABERABERABLwjcOjQIQwbNgyvvfYaypcvbx7at28fNm3aZGqBZcuWzfzst99+w7Rp0/D666+jQIEC5md//vknJkyYgM2bN6NcuXJ45ZVXUKdOHbcDR0ZGYvny5YiIiEBYWJh3k9RdIpBOBPxC7KeT7epWBFJG4A4F/7kl03B+yWtmzLzNO5rj+dSSE3Aq+p/4X3h/o7TL6b8VewtbB27FjYs3cOKrE2YiNYbVQNX+VRESGpI4sTPbz+DoJ0dR+tHS2Dlqp0ux721/7PjKqStY32E9ao6oibseu0uvgQiIgAiIgAiIQDoRsIv9q1evGuHfpUsXlClTxox65MgRDBkyBFmyZEmsD3blyhXzMxYB573bt2/H7NmzMWfOHJQuXdrtbD/66COEhoaiWTNFc6bTsqpbLwlI7HsJSreJgCFw8hvgs0YJMOjdp5c/Bc1aqZ/h/AzrV6V+5wDTW/THnojFf1v8FxW7VUSl7pVgxHr/rchfIT9qjqxpwuq5EbBj+A7UGFoDscdjzb9dhfF705/D0sMrD4Oe/YbvNkT2PNlT8AbpVhEQAREQAREQgTshsHv3bqxbtw6DBw82Xn16+CdNmoS6devil19+SRT7jjRiRgXUq1cP9u/dzeH06dMmQmDUqFEID1dNnjtZLz17ZwR8WuzzQ8VwGYbB8IOmnP07W2w9nUYEflsGfNMl1YKfhftO9mmZWKm/+NT3EFIiYWdZLTmB6xcs4f2xCYX8yjxRBtUHVUfJNPT0s9/z+85j84ub0Wh5I+S9Jy/2zd+H0KKhKNu2LFhgz53Yd7Z2Sfq7N6+55WbMTXzT+RvTZ7kO5bTkIiACIiACIpAmBOidHjt2LChmW7dujRMnTqB58+Zo27at+ffkyZONyGU4+ogRI9CgQQPjyXZ3zT4x+72OsHaH97xFixZYsmSJeYxiumXLlkZQU/xy/C+//DLJ+IcPHzbe8/vvvx+rV68Gvek8gatTp044evSo+fu/TZs2WLp0KXgU95gxY8xR21OmTMGtW7fM9/Sesx/e62x8Rz/05t97770mVJ/jNWqU4Lw5cOAAChUqZPrgPYsXLzZh/Ddu3DA6hF58h2d/3rx5ePPNN1GsWDG33G7evGnC/zkfbhSoiUBmEZDYzyzyGte/Cdyh4L8VeQyRw59Xpf4UvAUZIfpZlX9Dpw2oP7M+4uPi8evbv+L/Tfl/CAkLSZXYt/bnqLbPiv1bem1Bk382Qd7/bQCkAINuFQEREAER8FECiz47mSEz6/lE8pQ2R8g5hWWHDh1MyDlFM8UwBT8FNa917NgRFOYU3lOnTkXBggVdXrOHqtvH2LFjB2bNmmW+KIy7du1qvOMUucePHzdin55tFtK2js9NiZEjR5o5hISEmOdatWplnHuc24ABA4zozpMnT+K1Pn36mLz5QYMGmb7at29vNg5WrFiBRYsWISoqyuX4RYsWTczZL1y4sPk3vxz5+45Foz1Wsc+f0w7ey2u8f/r06Sas38rCztTBbdmyZea+3r17Z8h7oUFEwBkBnxb7WjIR8GkCu8YDuyYAOcKBFhuAQjVTNF1W6j81/Hlc3fOtCeUv3H+SyeVXc0/gxoUbpoifKeR3B57+U1tO4bsR3+HRTx5FriIJR+lRiG8fvB2N/9EYf375JzZ225hsMq6OyvPUX1jJhCI9B5cfNH0/9PZDZhNBTQREQAREIDAI1HlxV4YY8v3C2snGOXjwoBHWPKL6rrvuQmxsrBHGjzzyCKpUqWJEP0U5r1nb/v37XV6zD2K/l0KWEQL0kFerVg09evQwGwjcVLh9+7bxoNML/9hjjxkPOfPd6RF3XCtevDgefPBB9O/f34joypUrJwmVp7fdes2ee28V59HR0S7HZ3SBo0AfbWLIPkPs2b+12cU++yRDbpY89dRTJsKYNvF5eu5dMXX0uWbNGmzZsgXjx49H9uxK2cuQD4cGSUbAb8R+fHw8fv31VxMGxHwa7iA6Wv78+dGuXTvkzp1bSywCGUvgmxeA395NteDnZK2V+gsPmIz87V50a8O1fbsQ2b8N4q/EJN6Xr3UXFBn6epLn4mMv4/SYbsjf/iWE1WvskYur+2+eOIqz0wbh6u5vkS1vfhToMQL5WnZClpDM/R+XS9E/sDpKNvZcyO/6uev4+tmvTUoAc/bZ39YBW1GsfjFUjagKZEmKzFMYv7f9cYMhe77sqDWylsc10Q0iIAIiIAL+QyAzPft2ocoidPSe169f3xShs3usHVSdebMd11atWmXEPBu98/RQz58/PzHM3TpGrVq1klW85/MMoX/44YfxzDPPJFvIF1980YToWyvlW/PiKcat1zyJfXvFfcf41jE4CaYAWCvuu2JBNryXaQmcS1xcHF599VUUKVIEtWvXdsnU2t/KlStNBAOL9amJQGYQ8Auxzx3AhQsXml0/Z42/gBz5NZkBUWMGOYE0EPwXP1iAqNmjDEhPlfovf7EScZfOI7xDL5fg485H4eyU/ojd8iVKzFzlUey7uj8u+jQihz2LsLoPo8ALQ3A7Pg7Rb45FjgpVkL9NN59YeIfo57F9N2NvmjmVaf6/nH4Poj/mjxjsGLEDv//7d+QMz4kaw2ugcq/KyJYz4Rgea7OLfR4PuKnHJpRqUgoVu1Y0t3rqz9kzPgFRkxABERABEfBrAnave2Z49rkZwE0F/l3uzrNvBW0X8Hci9l2Nn1rPvjux37BhQ3n2/foTEzyT9wuxz4IcPAfzxx9/ROfOnU3Ij+NMTC5Vzpw5Tf4MQ4XURCBTCKxuCERuTAjlZ0g/Q/tT2GI3fWG8/PExl5CzQjWUnPep00r90W+OQViDxxFas77TEa5sW2eEfmi9Rri6awuKDH/Drdh3d/+VHV/j3IKJZsMgW3hhM97NP4+YjYliY+cja76Ec2h9obFyPkP7jeiPSZno94X5aw4iIAIiIAIikFoCzvLpmfv+8ssvJ8vZZ5Ts6NGjTe47i/VZ8+mt1xiab23OxqDXeu7chKOEmXvftGlTk6t/7NgxDB061ITvV6xYMckYDI/nNXr777vvvjTz7LsaP2/evEly9jk2owAqVKiQxD5XYfyPP/64CePfu3evSZWgt99ukzNuytlP7dus59KSgF+IfccvF36Q5MFPy+VXX2lG4MYFgII/+sc7Evz2Sv1FRr9phL+jxV+NxdlJfREXcxHX9u4wPw5v96LxumfJlRAidu3H7UaEZ8tXACciWoKpAe7C+N3dT7F/4d2ZKP7aCmTNk8/0T7F/enRXFB2/ADnurZRmCNOqI1eiv9qgaijVuFRaDaN+REAEREAERMCnCFir8bNoHIvLMWffXo2fefsDBw40Vezt1fjt1+wGWqvxV6pUyYhfFuWzV9Xnc9xocDYGK92/9NJLeP755xMr7jMigAXw7sSzb63qbx3fUanfVTV+h43OUhrIlBsW27Ztc3uKgZ2bqvH71EcjqCfjF2KfK8TdNOYNMe+G4TjWQhf8RZUvXz5kzZo1qBdTxmcygTQS/Czcd6J3S6eV+m+d+hMn+7ZGvpbPIX/7XiZv/8ykvshRphwK9h6HLNn+r+Bb3LmzONGnhUex76Dm7P5bp4/jZP+nkK95RzPe7Vs3ET1vPGI3foaSsz5EjvJVMxm66+Fdiv6B1UzovZoIiIAIiIAIBCoBRxg/K/M7jphLT1vt4fjpOZazvlMyPo8mZCX/4cOHJ4kUTss5M7KBxRJ5MkF4eMqjPdNyLuoruAn4jdhnlVFWvdy5c2eyFVPOfnC/xD5l/eXfgY9qAjcuAve9ADR8J1XTo+A/M7EPYjevMc8XHTXXZaV+RgOcmdALxae8h+x3lU0cLy3EPjtj/2cn98P1A3uRs2J1FOg8GOffewNFR87xabHvACHRn6pXUA+JgAiIgAj4EQFGvzJsn+HpNWrUMFXgWeuK58KzQF96t5SI7fSYS0rGZ2FBevm7dOmSbmx4JCAjGBjZoCYCmUnAL8T+5cuX0a9fP2zatMlUwCxZMmmlbZ5nyRAb7Zxl5quksRMJRP+QENJ/h4Kf/UXNGomL/1poui63NdopZBbROzXieZObb/W0p5XYtw/K0wDOTh2AEtPfR0jxpEf4+PJbQNHPfH7m9Sfm9DcrAxPeL0+/Ly+d5iYCIiACIuCBAAvirVu3DjNnzsSBAwdQtWrVxBB7RsCmd0uJ2E6PuaR0/H379hldwZpg1jpgaTG3yMhILF++HBEREQgLSzh2V00EMouAX4h9R4G+mJgYc/xFiRIlMouXxhUB7wikoeC//Pk/cWZSBMpuPIlrP+4wGwAlZ3+MbIWKmrlQfEdNH4Li05YjpFjpxPmll9i/8I/ZuLpnG4q9uhRZQ/3vf2I3LllE/+X/FfKT6PfuvdZdIiACIiACIiACIiACfkPAL8S+4+i99957D2+//TaqVKniN4A10SAm8Pu/gbWtEwAwnJ9h/als5oz78ILIVrAoTg19Brkfetzk0PMIPobY56pxPwp0GgBYdu/TQuwzZz9ycAcU6DoUeRq2wPUDP5oogkL9JyFP4ydTaY1vPCbR7xvroFmIgAiIgAiIgAiIgAikDwG/EPv07LM434YNG0yoDY8JsRboUxh/+rwcgdgrj2+8detWIJommwKEQEhIiMm3DLQW8/WnOL9kGkq++SmyFSwCnvQQObBtMjOzhRdCyTkfO60HcfPEUZydNgjc/Moalhv5n+pmakg4TqIINGayRwREQAREQAREQATuhIBfiH3HMRw//PCDU1tVoO9OXoHgenbXrl2oXbt2cBkta/2KAN/RWrVqBdTpIrdOn0Dk4Pa4HXcLpeatNmLf3m7fuI4zr/Yx0SuFIiYgS0j2JLfEXYhOiGpp0gr5n+4Ofn9mwksIq9cI4c/196s11mRFQAREQAREQAREICMI+IXYj4+Px6VLl8BwfmdNR+9lxKsSGGNI7AfGOgayFXxHWTm5cOHC5vxjf28U+OcWTkZc9Clc27/bpdhnbYpL/16G4tPfB7379nb1+02IXjARJd/4F7LmK2Aux2z4Dy5/9r7f1o/w97XV/EVABERABERABHybgF+Ifd9GqNn5EwGJfX9areCcK99RnjrCr9DQUL+HcHXPt4j56mPkfuBRRM0d51Ts3zobiVNDOpraELkfbu61zSwWeW3vdyj2ymKF8ntNTTeKgAiIgAiIgAgECwGfFvsM3x81ahTq1auHxx57DEWLFnXq6aLH/8yZM/jmm2+wceNGTJo0yZxtqSYCdgIS+3onfJ2AQ+zTs+/vR/bEX76As9OHoGD3EbgZecycJOEsjP/S6n8gZu2HKD51ObLmzuvVEpnUgKHPoMALg/y+WKQng+31Dng/T+GI7N8G8VdiEh/P17oLigx93VN3cNZf3PkoRM8fj5j/fmgiK8JfGIR8LTslS6fw2LluEAEREAEREAER8BkCPi32r169as4Lfffdd01RNXq6WJyPxaty5MiBGzduYM+ePeY80YsXLyJnzpzo3Lkz+vXrFxAeMZ95SwJoIhL7AbSYAWpKwIj927dBz3u2gsWQt3lHU5DPmdiPj71sTnjI8+jTyNfiOa9W9daZkzg1sjNyVa3rNL/fq0785CZX9Q4uf7HSnMYR3qFXiixx1l9ivYQChVGozwSQ7+kxXVHghSEpirRI0UR0swiIgAiIgAiIQLoT8Gmx77D+9OnT+PDDD/HJJ5/g6NGjyaDce++9aN++PVq1amU2BNR8m8Cn30Zh8eeRWDKsEoqGJy3CxZl7um63ztn9Zy/cxNT3j2HzTxeRNzQbnm1aDM83LYa9P+5WgT7ffj2CfnaBIvavH9iLi6sWovDg6cgaGuZS7NNDzcJ8JV57H9nvKutx/W/+ecQI/bC6D6PgS2OQJUdOj8/46w3u6h1EvzkGYQ0eR2jN+l6b56q/G0d/xZnxL5naB441YERGlpAQFB441ev+daMIiIAI+CKBQ4cOYdiwYXjttddQvnx5X5yi0znt27cPmzZtQrdu3fD5559j3rx5RgdVrVoVY8aMQZ06dcxz0dHReOWVV7B+/Xo0adIEY8eORaFCyWvfWAeJjIzE8uXLERER4fdRhH6zoJk0Ub8Q+1Y2sbGx4NeJEydQqlQp5M6d23yp+QeB42evo/esg4iPv42lw5OLfU/X7VY6u//ajXgMXXAYBfKEYORzd+Nk1HUMWXAEXR8vjhI5fpfY949XJWhnGShi/+KqRYia+XKydbQfrXfp46WI/XatV0X2bhz6GadGdEa+p7oif9ueAR9i7qreQfzVWJyd1BdxMRdxbe8Owzi83YvGE+/uGEJv6ifg9m3cOLwfZyb2QcFeYxD2tyZB+1mU4SIgAoFBwB/FPqObuTnRpUsXREVF4Y033sCUKVOM9lm7di0WLVqEOXPmoESJEpg9ezZYzLx3795mQ4DHlPfv39/811376KOPTCR0s2bNAmOhZYVTAn4n9rWO/kvgVtxtvPbPY4i6eBO/Hb+aTOx7um633NX9v/xxBSMXH8H0l8qhfKmEAmcj3z6CkGxZ8GSNcxL7/vsKBcXMA0Xs2xfLVRg/PchZc+dDod5j3a6vCd0f/izyNnvGHL2HADipwJ3B7uod3Dr1J072bY18LZ9D/va9TN7+mUl9kaNMORTsPQ5ZsoUk69qb+gnxV6/g7Kt9cGXnN8jdsAUKR0xIPPkgKD58MlIERCCoCVBcM1q4bdu2mc5h9+7dWLduHQYPHpxMtDuOJGe0QoUKFYx3nv/mUeT79+/HtGnTTBp0wYIF3drByOnXX3/d1EcLDw/PdJs1gfQhILGfPlzVqxMC3/58EZ9ti0bDmuF48+MTycS+p+v2Lr25n6c17v8jFqOXHEVE61IIv31EYl9vp08TCCaxT3F5enRXhP2tsfHUW5v9GiMAzr4+NNnaZb+7gsvj/Hx6od1Nzst6B9Yurh/8CWcm9ELxKe8lT4dIYX+3b93EhRVzcX3/LhQdv8ikYaiJgAj4PoEjR46YEG4KxdatW5so2ObNmxvxyn9PnjzZCEjWvxoxYgQaNGhgCl+7u2a32n4vw8cZTu7wnrdo0QJLliwxj1GotmzZ0ohVCkuO/+WXXyYZ//DhwxgyZAjuv/9+rF69GleuXEHfvn3RqVMnE7JOEdumTRssXboUFy5cMOHrrNtFLzfrefF7eqbZD+91Nr6jH09h/N6KfU8M7nS+ZEfBTiaNGjVK9uKRZffu3TFu3Dgj0q0pCvYoBndre/PmTUyYMMEwYzF0tcAkILEfmOvqc1ZdiLmFMUuPom+b0jh+5hreWHU8idj3dN1ukDf3x16Lw9AFR7D3cAzur5IPLz97N47+9qPEvs+9HZqQlUCgin2tsvcEvK13YO0xLvq0KXRYZPgbyFG+apLBUtOfqY0wqguKjZ2XrD/vLdGdIhBcBHZN2JUhBtceVzvZOBTJFM0UbR06dMD27duNaKYYpuB3XOvYsaMR5hTeU6dONd5fV9dKly6dZBz7GDt27MCsWbPMF4tmd+3aFXXr1jUC8vjx40bs02tMj7N1DG5KjBw50swhJCTEPMe6W/RQc24DBgwwIex58uRJvNanTx9s3rwZgwYNMn2xVhc3DlasWGFC2hnq7mp8nublTc6+N2LfGwa05U7mW7lyZTNffjmrMbBq1SqTw0/utJsbH/TQ8yQyev3J5+WXX0bJkiU9ru2yZcvMBgtTANQCk4DEfmCuq09ZRe/6m5+cQJH82dGxSVF8vft8ErHv6brdmJTef/PWbcz/9AT2/34FPRte9krsM1eK//NgGNTly5fRrl07s4NavHhxn2KryQQeAYn9wFvTlFrkqd5B3IVz5mSDkrM/RrZCRU33LHQYNX0Iik9bjpBiSf9A99hfzCVEzxyJEm/8K7E/1kc4/UofFJ/0jleFE1Nqo+4XgUAksCjLogwxq+ftpJFQHPTgwYNGWM+YMQN33XWXqW9FYfzII4+gSpUqRvRTHPKatTHs29U1uzH2eykSGSFA73O1atXQo0cPs4HADQcei03vNL3wPD6bEQDMLS9WrFjiNf5N9eCDD5r88unTp4Mi1xqiziJz1mt2rzU3GyjQFy9ebIrUuRqf0QWuxD77eOaZZ5KtGzco2K/9KG9PDNJqvjxGnALeXmhv586dGD9+vIngIGcycSX2uQHjaW3XrFmDLVu2mD6zZ09eNDtDXmgNkq4EJPbTFW/KO//1118xfPhws8vmaE888YT5ZccWExNjROhXX31lwqK4e8sv7oz6avvxcAze/e9pTOx6D3LnypZM7Hu6brcrpffz+UMnrmLIW4cxpvV1j2I/Li7OFELh/xis7cUXXzTin8VM1EQgvQhI7KcXWf/t117vIO5CNE4NfQa5H3rc5OzzCL6zk/shV437UaDTAI/1DOz9MZ//1IhOCK3bEOHP9EmsAZC91D0Bf7Sh/74VmrkvEshMz75V+FKg0mlB73n9+vVRpkyZRFFsF6/256xc6UGmmGej+KX3d/78+Yki2DpGrVq1kglqPs8Q+ocfftipoObfVQx5twpxu9h3F6JuF/t2Qe8Y3z6Gq3fHG8++O852Bp42J9zN1yrgHfN1CH1u6nBdzd+3tpMGrN9zA8SxGWJfd0eftGflypUmykJ/3/rib5U7n5PfiH3uEP7000/mpd22bZuxnLks/CXEIygCpbHCJj3JTz31VDKTKEIXLFhgdkS5e0nhT1HKnT3uWvpqe/uzSCxcfTLZ9PKEZsPc/hWwbd8lt9er3pv0tAVP/V2KvYXpH/yJBYPuQ7ECOcy4Px9NyNv3RuyfPHkSzz77rMljY3hT1qxZ8dJLL+HUqVPmF6I/Hdviq++E5uWagMS+3g47AWfFDW+eOIqoGcNx9ftNpgJ/eMc+CH+2rzmK0F0tBPbtrL9bp0+AxRKvfrfB9Jf/qW4o0Hmw2+r+WikREAHfIWD3OGeGZ5+bAfw7nRsD7jz7Vmp2sXonYt/V+O48+9a5eCP2PXn2U7I54W6+ds/+1q1bDVt64MnX0c6dO4eBAwcaRyEjI6wF+vh3qzz7vvMZzayZ+I3Y585Tr169cPHiRRQpUsTwOnv2LPLnz4+33norYApLLFy40OzWMRzK3lhkg2FQ/ECXLZtwHjV3+ShA+XN/OYLQHsZvt9PTdU/3M58/YvZB1KmYFy+1LAnm7o9YdAQlC+VEy+rRHj37zCVj6BvD3sj1+vXrJrKC+Wc8k7Rw4cKZ9XnVuEFAQGI/CBZZJoqACIhAGhNwlkvO3Hfmbttz9lngbfTo0Safm8X6rPn01mv2v0WdjUGP8Ny5c401zJlv2rSpydU/duwYhg4dav6OqlixYpIx6HHmNYbP33fffWnm2Xc1ft68edM1Z9/KICVi39V8eSIA+Tiq7ZMl15Lr5PDoO14fOgKZLsEQfEfkhePoPf796mltlbOfxh9EH+zOL8S+I0zoiy++wMSJE/H0008blB9++GFiFc5ACD+hnczP4W7szz//bGxk6BG9zDlz5sSePXuMZ587e9zkYKMw5YecuTs8e9Mfmicxb79Osd5vziH8rXI+9HiiRDITnfV3/Ox1jF/2O/YeiUWOkCx44v5C6NemFH7Z94NHsW8fYOPGjejcubPZOe3Xr5/x+KuJQHoRkNhPL7LqVwREQAQCm4C1Gj8L8dFJwZx9ezV+5u3zbxpWsbdX47dfsxOzVnevVKmSqRPAonz2qvp8jhsNzsZgSDkjJp9//vnEivuOSvl34tm3VvW3ju+o1O+pGr+3b4c7BikR+67mGx8fn6QaPwU59Y+9sT4C15abJ9xUWb9+PZo0aWI0gSPX3zpX+9qqGr+3K+7f9/mF2Hd88Ll7xeM8HC8wX+5u3bqZ3HVnRTT8bWm4m8pfEo8//rgR+Q7xz2qoPGKDYv+TTz4xGxy5cuUy5jF8h4Xj+Evb4e33N7szcr4UUrVrJ69i62oOTBlhRMkDDzxgNln8JXoiI5lqrLQlILGftjzVmwiIgAgEIwFHGD/rOjk7vi2tmdjD8dO6f0/9Zfb4nuZnv+5pvjw+kacNMJqXOic9GiMGWNCRpyfwCD+1wCTgF2L/0qVL5vgQVhp9++23TXg12759+0zueoUKFfDmm28iX758AbdK3I3kzh1zdCIjI9NF7FNcZFRjuJa1cbOCx4Y4mv06K4mykqurZ1z1x1B7HifDwoU8h5W7lywSw+aN2Geu2YYNG0xIGnelGT3BMDA1EUhvAhn5eUxvW9S/CIiACPgrAW/+VvAl2+gwYqg3nUY1atQwFdZZ4X7evHmmQF96N0/iNdDHT6l9nnjR4UcnU5cuXdJt/XhsIaMs+HeuWuAS8AuxT+HFXGnuPN19993mCA827nj98ccf5ufPPfdcQK6S1XPPegWBEMafmQvlrWffEbrPPDd59DNzxYJvbHn2g2/NZbEIiIAI3CkB/q28bt06c2rQgQMHTPFqR4h9RqQfehKvd2qfp+cze3xP87Nf92a+dGpu2rQJPXv2THPvPh2I1FYREREICwtL6fR1vx8R8AuxT54sCsJfYO+9957x1Doac6mZ8xIILyrD9HmkCb3I9Eqz8Sg+nkvKDQ16pwOhQF9mfj68EftMG+FxMDyyxdq4U/7BBx+WSUXrAAAgAElEQVSYQjNqIpBeBCT204us+hUBERABERABERCB4CLgN2Kfy8JdyzNnziSGY7NaZdGiRQOmYBo998zHZ6VN5uzzCD7m0rAaKnOuWLCDnn2GtlOMMsTHH47e86WPlDdi/9tvvzV1E8hfYt+XVi845iKxHxzrLCtFQAREQAREQAREIL0J+JXYT28YvtA/z3jnESb08rMCP08eaNeuXWLeekxMDBYtWoSvvvrKhPRwE4BfzE1X80zAG7HvuRfdIQLpR0BiP/3YqmcREAEREAEREAERCCYCfiP26c1evXo13nrrrUTPPsOpeaYkvbDpVakymF6GYLBVYj8YVtm/bZTY9+/10+xFQAREQAREQAREwFcI+IXYZ/j+woULTVVRNp4Tyfbnn/+/vfsAj6pK+wD+T++N0EPoIApIdRFQULEgUhQEUfRTUcRVFHURFCnCCgqCIlYUUXdVsOIKKAJiowoISm8BA4GQRnov3/Oe4Q43k5lMSZvyv8+TBzZzyzm/c4f1PeU9p9SI9pw5czBixAi3mc7vLC+HO5aDwb47tqp71cmdg/3is/EoSjylGiz/j83qz4Kje1GanYHSrEz1dzmCuvet0KhB3a6q8LtAs+dVvNa93hDWhgIUoAAFKEABCtgm4BLBfnp6uspEKcnqZIu9fv36qdpJhkrZkq9Dhw5qajv3iLSt0T35LAb7ntz6rlF3Vw3283YbgvfCo/tQmpWBkuwMFF4I3guO7FMBfV0d5joP/Nt1hk9oRLki+bfvDO/Q8lu4BrTrBG+T8+qqHnwuBShAAQpQgAIUsEfAJYL9zMxMFdTLevWlS5eqPSHlkKzpDz74IEJDQ1UnQHh4+f9IsweC53qGAIN9z2hnV66lswX72mh8aXYmCo8YRt610fiis6cgn9t6SCAd0K6zOl0blfdr3By+TZrDO+ziZ3kXRv31983bvanCY7TZAeXPM3Q61OQhdZDy6g92HtSkOO9NAQpQgAIUoIAjAi4R7Ms0/q+++gpz585V2+9pI/uSpO6ZZ55RGexvu+02R+rPa5xcYPmPSVj7exrizuahtBSIbRiA67pH4aHBTRwqOYN9h9h4US0K1FawLyPtBUf3qZppo/FFifHG4N1cwF0ZQ1A3w/R53yaxKniXUXMJgOUIaF+3o+PsPKjFF5iPogAFKEABClDAaQRcItjXRvD37Nmj4GTNfn5+PpKTkytAdu3atdzov9NIsyB2C8xfHo/Pf67YxnKja7pGYsE/29h9Twb7dpPxgloWqI5g3zDynql+tNF4bWTc3tF438ax8JOR99BwyDR3FbzLyHZoRLnR+FpmqtPHKd+szHJlkCULsnRBf4i9tIH+0NqmJisg7RPYrQ/qPzG3Jh/De1OAAhSgAAUo4OQCLhnsV2bKYN/J3zgbixd/Lh/DZ+yv9OzXH2+H3h3tW7rBYN/GBuBpdSZQWbCvH43XprBro/H6BHe2Fl4bjfeXdelhEeVG482tc7f1vjzPPoGa6DwIGzQaDae9aV9BeDYFKEABClCAAm4l4BLBvluJszI2CXy3LRUzPjhZ6bnjBjfB+CFNbbqfdhKDfbu47D45NTUVY8aMUUtr+vY1TOs+d+4cXnvtNTz99NPGfBvy+5ycHDz55JO49957jefK72XGzowZM/D555+jQYMG6pz77rsPAQEBlZZHcnssWLBAbcfZuHFjm8uel5enEnzKEqGsrCyMGjUKM2fONN4jLi4Os2bNwsqVK1GvXj1Vln/9618ICwsz+4y//voLt99+O44ePWr8fPz48er+QUFBVssl72h4ymmEpZ1F6ebv1Pn2Jrjzb9sJPmER5UbjtWz2fhem2VstCE9wWQHpPJBlFLKcggcFKEABClCAAp4r4DLBfmlpqcrGL4HDwYMHUVhYaGy1iIgI9R/oISEhntuSblbzFRuTsOAzwxZdlo7R1zXEpDsM2zDaejDYt1Wqes4rKSnBokWL0LlzZ9x4443Gm6alpakOgbfeegubNm0yBvsFBQV47rnnVFAtQb4k5Zw8eTKuuuoqPPDAA1YLJTt0bNy4EdOmTVPbclo7pHyvvPKKeob+0IJzWS4kf//iiy/KfS75Q+QaHx+fCo/49ttvMWzYMLP3szXYD/j1W/hvXwef+CPl7qNPcKeNxmsJ7uREjsZba3F+TgEKUIACFKAABTxHwCWCfUnQt2TJErz88stmW4ZT993vhV29NRXPf1j5yP6DtzTBw0NrZmRfRmWnTJmCDRs2qFHaVq1aISEhwTg6m5iYqEaRP/jgAzXCK4GpbA8pwVxln5lrKQl8Fy5ciHfeeafCvWSkfMKECbjlllvw4YcfYvfu3Xj44YfVyLIExHKYXi8j2//85z/VvbTrr7/+enz00UeQvBejR4/GnDlz1Ki59vmQIUPw5ZdfqvqOHTsWjz76qPq+rVixAnLtvHnz0K5dO+P5lspjOrK/f/9+vP322+p6rTPut99+U6P8AwYMgPz9xRdfNAb75mYGfPLJJ5DRdekckKMyX5ktIDayS0fPnj0ho/bSNldffbWacWB6nDlzRv3ey8tL+Xp7eytfeYbUXToD7rjjDlxxxRWqU+DkyZO45557lIXsDCIdjaaHjOBLmeX6tm3b2v3lvDiyfwYRl1yurq/rBHd2V4IXUIACFKAABShAAQrUuYBLBPvp6ekqkPrzzz/VlF8Z5dOPqMn03ssvvxz+/v51DsoCVI/A8TN5uGPWgUpv9sqjbdHv8orBVmUX2TKyLwkhJVgePHgw7rzzTvzxxx9q60fpVJJATmaZSADeu3dv9T7m5uaqUd4rr7xSBdKWPjM3Mi3BqFzbpEkTFZTKSLKMbEvnwlNPPQV59yUYDQwMxOLFixEdHa2CcBnxloC9uLhYdUp069YNd999t/rf8nlRUZGaep6RkaGub968uTpf7iPnS7Aqz9OC69atW6vPZWRdAmWZEi+j7nLe/PnzVdD873//22p5pFz6afziFRwcrEbHtUM8IyMj1VaZUmb9lH9tZF/qKfWXcsiOGzfccIOylWDemq8E2idOnFCOEsRXdkgngjynY8eOmD17tqr/xIkTcfr0afz3v/9Vz7vrrrtw2WWXlQv2r7vuOrz00ksV/s2R9pPOhjVr1qBly5bYu3dvhc4Za9+Q6kjQZ+0Z/JwCFKAABShAAQpQwP0FXCLYl2Bq0qRJagq/jKZFRUW5f8uwhpj10Ums2pJqVuIfl4bjrSfa2a1kS7D/448/4j//+Q/eeOMNNTouM0skaD1y5Ij688CBAyrwlXexfv365cog97f0mbnCyvmyPvy9995TAb8csuZbOgBkNktoaKgKiOX9l5FwOSSQlYBSypKSkqKCcpkqr60hl9Fq+VyCUblegu+pU6cat6yUYFhG1OV6+W6Zfi7llyBZC5Zlavynn35qPL+y8mjPkwBeOuAkMJeOE+kIMT3MjeLLOVr5ZWRcjhdeeEEF5DJrwhZfOUc6Lt5//327/6345ZdfVAeOdIQ8/vjj6vnffPMNnn32WRw+fFj9b+kEklF+6QgxPSTfgHQOyAwJ/SEO0mli6zR+mXUh75Z0lPCgAAUoQAEKUIACFKCAIwIuEexrAZCM8A0fPhxDhw6Fn5+fsb4SmMgooUzB5eFeAu+uPgtJ1nc6uUBVrEGkH67vEYXHhzeDn2/lo7bmJGwJ9k2njct99AHy+vXr8d1335lNuCbrtS19Zq485s7XptY///zzKuCTQFH+fskll6hb6INkmVYuwbfpIYGoTMuPiYmpkDDPXLCvH12XYF9G+rVp75s3b1aj3FrnQGXl6dChg/F5MjtBZkTI+nat7Ppymgv2JViWZQgDBw5U9ZLOCG3JgXRgiK0132PHjuGJJ55QHSD2TKPfunWr6piQxIISmMuyA5kpIfUWE0neJ4fURWZZ6HMQaPXSZgq0b99ezVjQkhDKeyftIR0g1g6O7FsT4ucUoAAFKEABClCAArYIuEywL2uo5T+ed+zYUaFeXLNvS1O79jmFxWUoLS1DoH/VOnTqMtiXIFsfmEtiOgl4TYNXW4J9uY/MCDh+/LhxlN7cqLGlNfCmI/tVDfa18kgngzaNXzoqZHRcAmNbg33pWJAgXb8eXhJzysyGN998Uy3lsRbs6/3MPdf0myAzN3766SeVq2DQoEEqv4A2S2Lbtm0qqJccAzLbQjojZE2/rOWXDhDTmR3mvmXSUSC7C+gTEVb2bWSw79r/VrH0FKAABShAAQpQwFkEXCLYlxE1CRpkOrFMb23atHxStmbNmqn1trIOmAcFrAVSPXr0qBTJGafxS3Z5bSs7/TR+WVsu774kl9OWAegrVxPBvgT2lsqjn8bvyMi+BNcyRV6WNWjJ7/TBvixbsLZMwt6RfW3qviQd1Eb0NUMts74Y64N9yesgSxtatGhR7l2SzsiRI0eqGUhajgNJdigzMD777DOznR6mLyODff4bRgEKUIACFKAABShQHQIuEexrCfok+ZeswzUX1FQHBu/h/gK2jOxbStAnnQSSNV9GgmUNuWR7l8BXEvbJVG9JziYBoYwCm/tMRuJNt2qzNUGflmBP1nBLAj6ZYi5lkGniMlVeAmt5riSr/P7777F8+XK1t70sbTHd976q0/j1Cf9My6MlFNTW7EugK8n5tI4Kax0RlqbxS70k4aAkHrRkr/lKG0s7yS4A5rLl68sgbW1ua70uXbqo4FyeK20sMw70hywpkOUFWkJC+Uxc5V2Q+61cubLc+ZI/Qa6xZTtABvvu/+8Qa0gBClCAAhSgAAVqQ8Algn1t6z1JmiYjfpI5mwcFHBGwJdiX++q33pMs8G3atEFhYaFx+zcJSmW6t7b1ngSEEoTKdniVfWauzPqt82TmiqxZHzdunErmpo3M9+vXD2vXrkV8fLz6XIJobSs7/VZ0cv8RI0aocsbGxpZb368F3NUR7Fsqj+lMAnPZ+DUDSwn6Tp06pUbFv/rqKzWdXr+VoFxrzVefjV86YCrbek+C+Jtvvtm4Hl8rmxbsyzIAyagv2yxKAC/tq29rrQ5asC+7CJiWX78toy3vLIN9W5R4DgUoQAEKUIACFKCANQGXCPZltFCS88m6WhkZlcBLn6CP0/itNTM/1wRsDfZNxSQzvgTlkpW9Ng9LAXFtlkH/LHvLs3//fjU1Xtbh18YuGjLTQbYWlK06bUmGV1eOlT2Xwb4ztgrLRAEKUIACFKAABVxPwCWCfZlqK3t/79mzx6wwE/S53otXVyW2JdiXdePSufTuu+9CsqrLGnBJECfT5M1NR6/JutgbXNdkWeTe9pZHEtnJqHi3bt3MZq+v7vJKXo+NGzeqnAK2TJmv7udXx/0Y7FeHIu9BAQpQgAIUoAAFKOASwb6sg83MzFRrpc0d3HqPL7KtArYE+7LdmmRal9H87du34+qrr1Zb31177bVq//naPOwNrmu6bI6U59y5cyp/gHSW1OTovvwbIdv8SQ4D2XLQVQ8G+67aciw3BShAAQpQgAIUcC4Blwj29WRa4C+/Cw8PVwnIeFDAVgFbgn1b78XzKFATAgz2a0KV96QABShAAQpQgAKeJ+Aywb5MB5ZtsCTL9tmzZyFT92UtsCRIk235GjZs6HmtxxrbLcBg324yXlDLAgz2axmcj6MABShAAQpQgAJuKuASwb5M35dp1bL1liTnk722ZasxCfZlqzPZEk2Scplua+ambcZqVUGAwX4V8HhprQgw2K8VZj6EAhSgAAUoQAEKuL2ASwT7shZX1uEmJCSoPcZfeOEF1TBasC9BviRTi4yMdPsGYwWrJsBgv2p+vLrmBRjs17wxn0ABClCAAhSgAAU8QcAlgn0tG79M5ZdgXzKly/HSSy+ppF8S7C9durRGk395wsvgCXVksO8JrezadWSw79rtx9JTgAIUoAAFKEABZxFwiWC/qKhIjeavWLECo0aNwtatW5Xf9ddfr9bsjx49Wm215efn5yyuLIeTCjDYd9KGYbGMAgz2+TJQgAIUoAAFKEABClSHgEsE+1LRpKQktT7/t99+K1fvLl26qH28W7duXR0evIebCzDYd/MGdoPqMdh3g0ZkFShAAQpQgAIUoIATCLhMsC9WMo1///792LFjBwoKClRiPgn2AwMDnYCSRXAFAQb7ztFKMluHM3HMtwWDfed4R1kKClCAAhSgAAUo4OoCLhXsuzo2y1/3An/++SeKi4vrviBuVALpdLP1KCwsxLlz59RMHR7mBby8vNRWovXq1UNwcDCZKEABClCAAhSgAAUo4JCAUwf7kphv9uzZmDBhgprCv2fPHrOV7Nq1KxP0OdT8nnlRaWkpUlNTkZeX5xYAaZnF2LIvAy2bBuKyFiHw9rpYrTOpBfgrLgfXdo1CgJ/hg9TMYmw/mIm+nSIQEeJTzkDO33NMzo9EUIC3+iw5vQi7Dmfh6ssjERJk+J0E7RkZGWjbti0iIiKsOuqDfH9/f8iPzMiRwNbiUZQF5CQAuQlAzhlA/rf+8A4AAqOBkBjDT3BTq+VwlROCgoIQGhoK+dOlj9M/AJseATJPAN5+QMwAoP/7QHATQ7UOvQdsmgCUFl6sZuO+wNBN5qtt7X4ujWVSeGt1tdcudQ/w6zgg5Q/AJwhoMwrosxjwCzU82Nrn7mTLulCAAhSgAAU8RIDBvoc0NKtZXqCsrAz5+fmQP135SEovxMsrTqNvp3AM61sfprFzamYR5i0/he7tQjH86vrIKyzFklVn4OfjjceGx8DXp3ywnZFTjBc/iUfXtobzM3NL8NY3CWgXG4zR1zZU98/OzsapU6dsCvQlyE9MTERycrIK8OVHAlj58fb2th7w6xsn9wyQsgtIvvCTe7Zi0zXoAdTvATToCdTv7spNq4wq7Qxx9tql7QW+vxlo0h+4eglwfj/w452AtNH1XxhKv/kxoCANuO4T67Wx5X7W7+IaZ9hSV3vs8lOBNQMA/wjghq+B5B3AL/cDl4wFrpgDWPvcNdRYSgpQgAIUoAAFTAScPth/8MEHVZG5tR7fXQoYBA6fP4JHNk7EjyO+xwffJ+LNbxIq0DSu549lUzqgYaQf4s7m44X/nMS+k7nw9QZuvKIenhzZDBEhvsjJL8Hji4/hysvCMW6wYbRVf76/rxeG92uAR4Y1RXZJGh5e8xiebTXJaqCvBfkpKSlqbb5pkK8F/FUKZrNOGkYjz/wMnP0ZSP2z4ivS9BqgyTWA/BndBfCP5GtUWwJ/LQD+ehUYvAGIvNTw1N+fAU6sBIb8ZJiJsXoA0HIY0Olx66Wy5X7W7+IaZ9hSV3vs4r4ENk8wzKpofovB4NurAC8fYMgvgLXPXUONpaQABShAAQpQgME+3wEKuK5AUm4Shq0ahSGtBmHqPyZbrUhqfirC/MLg7+Nv9dzKTsgqzEJhTiFOxp2sNNCXxJmyJl+CfAnwJdDXj+RXS5BvqaCF6YbAv7LgP7qrIfBXHQD9GfxX6a1w4OINI4G0fcCQn4HSIuD7QUBxLpD9t+FmMdcD/ZddnOZv7RH6+wU1sna2a39eXXZlpUDcF8CWiYZOlm5Ty7tY+9y1FVl6ClCAAhSggEcJuMTIviRUW7RoESIjzY/KyehgeHi4mhbMgwLuLPDdibWYtX0uVg/7Gg2C6quqJuacQ2JuIjpHd4KPt2ENvixPOJp+TM0C2HnuDzz7j8kI9AkwSyPnNAhqgHqBURU+zyrMxrr4DWgf2BaF5wosBvoS5Mt0fcmFUOtBvi3Bv8wAOPtLxTMZ/Nfe1yXxN2D97UD7+4Be8wydMutuA5pdD1z1DiDLNCSgDY4BBq4CfK0kJzS9X+3VpPafVF12YvzdTUD6EaB+V+CaDy/OupBaWfu89mvOJ1KAAhSgAAUoUAUBlwj2LSXm0+rNBH1VeAN4qcsLzNo2B7+f24nPB32MEL8QVZ/18T9i+aHPcUurgXh+2xysG74aTUIaV6hrZmEm7vvhIWQVZWFvyj71+V0dRmN27+kIvZC4SxLxHTt2zGyg75RBfmUtqo36qz8tBP/GDoD+QFhLl38/nKICiZuBDaOAyPbATasuJoUzLdyxT4AtTwLXfHBxurm5Cth6P6eofBULYWtdbbWT4hRlAz/fC5w/aFhmYZrc0trnVawSL6cABShAAQpQoHYEXCLYP3jwINq0aWNxX+5mzZqprP2WRv5rh5JPoUDtC5zIPIkRq+7Ek90fwz2X3qUKkJqfhvEbHsXzvachLuMknts802KwfzwjDoP/NwJ3tB+BKT3/BZmuf9+6h9A6ohVe7T8fedl5OHr0aIVAX5IbynR9pxrJd4TfWvAvwb625l8SzTH4t185fg3w8/1Avc7A9Z8bdlCwdCT9DqwfDvR6GWh7p/mz7Lmf/aV1rivsqastdvrayb1/GQv0XmTe2trnziXF0lCAAhSgAAUoYEbAJYJ9KTcT9PH9pUB5gZOZf+OO7+5B94Zd8do1C+Hv7YcylEFG+hsHN8LDl4/Dt3FrKg32zZnuOLcT4zY8iv/2f7/C1H0J8tV0/bRU+PtVzK5fo2vya+MF0Cf8k46AwozyT9WCf5kCLcG/zALgYVng2KeGrfdibwb6vVd+RF+S0O2ZD9z8nWH3BDlkO7kd0w2dAk36VbxvZfdzt3aoTrt9i4Hdc4GBqy9aH1sObH3CkCMh83jln2tJ/dzNmPWhAAUoQAEKuLkAg303b2BWzz0FDqQexJi196NP0yux4OoXEeRr2I99e+IOvLb7TSwZ8DrC/MMcCvZPZydgxsbZeDTmITWjRmbMaEH++fPnAR/gUMZhtG/YHs3rxapcGS4f5Ft6TawF/5LdX2X6v5D4L7QFR/81SzX9/Hag2Y1A/w8AL5OcKtr2co16G9bsZx4DNt4NRF9u2JrP9Hxr93Onr7q1utprl3HEsFY/upuh08WYH6GJYVmFtlbf0ucXlvS4EzHrQgEKUIACFPAEAacO9tPT0zFjxgzVDpym7wmvI+toi8DOc7tw99oHcPelozG557/UiL52zN/5Cl7c8XKF24T7h+OrwcvRs1H5vecl4d/ULTOxZthKxIQ2VddtidsK//N+aNumLQIDA3HqzGlkpWcaE+9lIwefHv8c93W8G20atHb9/eBtQdfO0YJ/7U8ti7z+HtIBICP/0gEgP2o2QH97nuIe5/7yAHB4WcW6yDT+QeuB+t2A0z8AmyYAWXGAly/QXGYAvG+Y6i8B6KprgYa9gGv/A9hyP/eQs62u9tiJiyT5+3UckHHUYB0zwLAVX7Bhy02rn7uLLetBAQpQgAIU8CABpw72PagdWFUK2CQgU/dHrrkLo9rfjkk9noAXvCq9zto0fm0rv5taXK/W7J9JOYvzCWloHtscubm5kJH8M/ln4e3rjcsaX4oS7xIsO/ARvPy9Me2qZxFQxS39bKq0M5+UdRI4+zMgf8q0f+kEMJ36r5VfC/w5C8CZW5RlowAFKEABClCAAm4jwGDfbZqSFfEEgVf/WIzZ21+sUNVmoTFmk/Dpg/0GAfWRV5qHkWvG4LrYazC551PqPrL13mM//QteBcCc9jMRHBqMwrxCBAQEqFH7nLJcfHb8Sxw8fxgn8//GNS36YWbvqcZs/Z7gblcdC9OBFNnq70IngHQApP5p/hacBWAXLU+mAAUoQAEKUIACFLBdgMG+7VY8kwIuLSCj9FFRUeXqkJeXp6bqp6SkID4+Hj4+Puoc+TM4OBilpaVqTb78Xc7jUQUBFfTvMXQEaH+vbBaANhNA5QToAkjHAA8KUIACFKAABShAAQrYKMBg30YonkYBVxQoKSlBQUEBJKiPTy5GmXcwiksv1uTA8VTEhiQgtmkD+Pr6olGjRigrK1N/l2n8DPJruNVl+r+2FEA6AOTv1mYByFaAkgdAOgC4G0ANNxBvTwEKUIACFKAABVxXgMG+67YdS06BSgWKioqQlpaGv//+G2u3JeLb/TFmz7+8BfDIjWWIiIhATEwM/Pz8IJ0EHMmvwxdM1v9nn+QsgDpsAj6aAhSgAAUoQAEKuLoAg31Xb0GWnwIWBGS7vDNnziAhIQH/3RSAP076WLT61w1JuKR1I8TGxiI6OlpN3efhZAKcBeBkDcLiUIACFKAABShAAecWYLDv3O3D0lHAYQGZup+UlIS9e/fi0z+a40hCkcV7PXzNeXRpG4HWrVsjMjJSrdnn4SIC2i4AagmAJAb8xXLBZf1/aEvd1oDMBeAircxiUoACFKAABShAAbsFGOzbTcYLKOAaAhLsZ2Rk4Pfff8fX+1ph39+FlguetgMDrmyHUQM7omuHBgz2XaOJLZdSC/z1SQGz/zZ/vqz/lx/JBaCSArZgLgBXb3+WnwIUoAAFKEABCgBgsM/XgAJuKiCJ+bKzs7FlyxZsPBqN3w4HmK2pF4DkQ98gIrYvfPxD0KxxBHpcEo5rukaifxdmgHer14OzANyqOVkZClCAAhSgAAUoUJkAg32+HxRwU4Hi4mI1sp+eno7vN+7EV/vbISuvrEJtr78sF81DzyKlrD22HynGuQwJ/w1HWLCPCvrdPfDPyi3BxNeP4u4bGuG67obtCTf+cR6Tl8RV8AoN8sEbE9uhU6sQi2+OufuZnvy/zSlYuuYs3p/cAQ0j/eruLbR3FoCM/ht/uhhmBfCgAAUoQAEKUIACFHA6AQb7TtYkklBt0aJF+PPPPxEUFIShQ4dizJgxCAgwjMoeOnQIU6ZMUduiacfgwYMxceJEJ6sJi+MMApKkLycnR63bP3A8GYfPxyAtPwwFxWUI9StAi7Bk9GxThm7dusHf3x9RUVE4fqYAq7amYtfhLBw5nVcu8O/RPswY+EtHgDscyelFeG5pHP44mo3541sbg33TuuUXluLpd46jXpgfpt3TAn6+FztF9Ofacr/TyQV4ZNFRlJaWYdmUOg72zTViYXr5nQDU9oBWcgGoJQCyJWBXoEl/d3g1WAcKUIACFKAABSjg0gIM9p2o+WQUdvr06ejfvz+GDdxIml0AACAASURBVBumRmVfeukl9OzZE3fccYcq6bp165CVlYURI0Y4UclZFGcVKC0thQT8sn4/NTVVdRbJiL8k4JOt9iTAr1evHho2bIiwsDC17Z7+OJNaiJ/3pGP1lpRygb+cox/xd9XAf/3O83jp03h0bRuKvSdy8MydsSrYLyktQWp+GsL8QxHkG6RIlv+YhJWbUvD2k+1Q5peJRzY+jvSCTLx+7UJcEtVenWPufl0uK8UlH3bBkNaD8OZ1i+DvFYT5y+ORklGkTJ0y2Lf0QksOAG0mgCwJkL9XlguAswCc9Z8GlguApRk4GTnFePWL01i3Iw3FpUCnlsGY9n8t0bpJoFm3uLP5eP7Dkzj0dw78/bwxuHc0Hh8eg+BA9+gQ5ctCAQpQgAKuK8Bg34nabvfu3Vi2bBnmzp2rAi85fv31V/zwww+qE0D2PV+yZAn69OmDzp07O1HJWRRnFpCAX9bvy2yQsrIyFBYWoqioSP2EhIQgPDxcBf2mgb5pnbTAX4L/P45klfvYOOLfNRJNo/2dmaNc2bbuz0RUmK/6eWD+YTw1shn6dwvH0G9vx5Yz2/DRTUsxtPUtkLo/uugIHhjURP2HfHZRNny8fDD39/nYfGYrVg75HBEB4TB3v66XAUG+hiBBOg4278vA6q2pqrPk9a8TXCvYN9eynAXgMu87C3pRwNIMnKLiMjzzbhwyc4vx0kOtERLog3e+PaP+zXvzifZqaZP+SM0swj9fPYrrukWqfx+kE2/KkuO4okM4HhseQ3IKUIACFKBAnQow2K9TfusP/+yzz7Bv3z5MmzYNErQtWLBATcuW38kxfPjwctP8rd+RZ3iqgIzol5SUqPdIgn5vb281wu/r6wsvL/NT0i1ZyYiYBP3y88uf6eVOax8bjCG9o9HfhQL/pPQijJ13SAX7HS7Jx9O/TcXOxF347JaP0bXB5fh4/Tk1yif/se/tV4AQv+BKXyP9/a7uGgo/b8OMifTsYkxfdgKPDW+G00n5eOWL064f7FuS0HYCkNF/LTFgYYb5s7UlAB0nAImbXOMrKvWTjg5nPep1AfosctbS1Um5MgoyVaecuRk4l7TPQ25xHrKTG2HKu3GY91BrdGsXarWc8u/fGysTsORfl6BemK86/9vNKfjf5lQsfrwt/jy/A9vObseEro/A/8K/A1ZvyhMoQAEKUIAC1STAYL+aIGviNsnJySrIlzX7/fr1w7lz5zB58mTcfPPNKsiXqdkS/Ddr1gwPPvggt0uriUbgPa0K6AP/XUeykJ1XYrxGRvllBFtGw6UTwFkPfXB+VddQJOcmY+DKofh15Hr4loarUf0br6inEvjlFecZp/Zbqo/+flrCv7Iy4PWVCWgQ4Yc7BzRUCQDdOtg3h1NaDBSkAgfevrgcIPVPoMMDQJvRQIMrgOQdwPEVwKH3K96h2U1Ay1uBiLaGz5J3Ab8/46yvVd2WS/ImDPm5bsvgRE9PzEnEAxv+iTXDVpqdgdOzkw/C/cOxYmMSftiRhtcfbwdJxunIITN29sZlY9Fj7VDqlYtrv7oJT3WfiDsvGeXI7XgNBShAAQpQwGEBBvsO09XshRLoz549G5deeikeeughNfpq7jh+/Lha1//8888jJsaxKYO7du2q2crw7k4n8J+ET3GuIAldwjujTXArtAluXW1l3HMS0H7yCi/eNjoM6NoS6N0eiI2utsdV+Ubt27dHXkmgcWRfgvOzOYm48evB2D1mG/YczVPrcRdNaAu/8GR8ceRrLN7zFnKLcnFTyxuw8OoX0Si4EeLj45GSkgLT+13bPRJe8MKfx7Px0Q/n8O+xLdXUYNNgX3JxHDlypMr1cbYbNG7cGE2bNjXOHpFlJJIwUn9c3ulS+AVc7AzKPvYDsg5+Xe6csEuHI6RFP3j5GXIoaEdpQRZy4jYg+9jaWq16VliPWn2evQ8r8QlDbrAhl4QnHz169MDK499i0q/P4MomvfDJwA+MHPpOuT6XByHQNxDvrT6Lg3/noGOrEPznh3PIKyzF1Z0j8MxdzVE/whdJSUmIjo5GmXcZfkvYjJyiHDQMboArGvWEt5c3JPnmhNeO4v6bG2NY3/rqWQ+sfxi+3r5YMuAN/P333+rfCR7mBeTfi8TERKfgkXeHBwUoQAFXF2Cw74QtmJCQgFmzZqF79+4YO3asWk9t6UhLS8PMmTPx5JNPonXr6gvYnJCFRapGgS4f/wPxWaeMd4wIiMBVTXujc/1OuKppH/Rt2rtanibT/GW0X/48m3ox8ne2Lf1MR+Il2J+1bQ7eGfA6Pvg+EZv2ZqgpuV+f+AyFJYW4r+P/wcfL26KRuZF9CSKWrDpT4RpbtvKrlsaow5vI9OmRa8Zgdu/puLLJP8yW5L8HP8XLu17FD7etQpOQxmbPkQ6WQ+cPI6swG9/GrVHnzOo9DaF+1qdb12H1+eg6Fvjx1M+oHxiN+kEX8220jWwD/fe0U4diFbTL9/SjHxIxcUQz3HpVfeTkl+DFT+LVEpxXHm2jOurkWB//I5Yf+hy3tBqoZvoMajUQCSkFeOKNY7isRYhxx45dSbvx0IZHMaPXVAxrM7iOJfh4ClCAAhTwNAEG+07W4nFxcWqUXrbcu/XWW8uN6EsCv7feegvz5s1TGdTlkOzqr732muockIzqPChgi8DelP3YdGYL9qbsU3+eyjpd4TIJ+jvX73gh+O+j1rpW5ThyKldt6eeMgb+5YP/7k+swtuP/Yep7cWo679S7W+DFHQswqcdE4xp8Sx7mgn3Tcz1lGn9JWYlKePiPRldgeq9n1Oin6XEi8yRuW3WH2gVh3fDVFoN9/XVZhVkY9u1IPPePKRjQ/NqqvJq81kMEtBk7c/rOUok39d/THh29ER4QjqWrE9XI/vyH28DHB2pWzrGEPEx6+zheeKAVOrUKUTt1jN/wKJ7vPQ2RAVFoFtpUnfOvt46je/tQTLmzOfz9gBGr78T2xB0YEHsNXuk/Hw2CDCP9PChAAQpQgAK1JcBgv7akbXiOTN2XUfobb7xRbb1nmjRN25pPsvHLmn2Z9rtw4UKVmX/06NF2J1mzoUg8xUMEZJR/U8IW7E3dr/7cl7q/Qs2bh8Xiqpg+KvjvFN1RdQQ4ekjgryX4k+3n9EddbOlnLtg/dP4I/lG/Lx5ffAxXXhaOB25phFFrxuC/A5epkTwZ8dM+Gze4Sbk66O8n2f0lc78cO8/9oUb5/hiz1a3X7Ou3NJOEh2tOrMW9l45BRpaX2urwt70ZCAvywZgbGuGeGxohITcez26egX0p+8sF+zsPZ2Hi68dQUFRq9L2xZxTmjjPMYtqfehDto9oiP98bE18/qnIqaDkSHH03eZ37ClQW7GvvzZZ9GVi+MQkvP9wG3j7F8Pfxx74TOXj2vTjMH98Gl7aomHtkb1wOnn7nOIb2rY9xtzSBn+/FhKelZaV4ftsL2J30Jz69+UOE+Rt22nH1w9K2hbLLgbnvuN7EUt3/tzkFS9ecxfuTO6BhZPltYC09z9UdWX4KUIACNS3AYL+mhe24/6pVq7B48eIKV8TGxqqgPioqCmfOnMEbb7wBGeUPCAjA7bffjlGjRlU61d+OIvBUCigBmXa9N3WfCvxl5F+2lzM9tKn/hhkAnRye+q9t6bd6S4rad15/1EXgL8+XoCA+Kx69Gl+cci7/0T5yzV24OqYvHuv6aKXT+PV1yCjIUAGDjETft+4htAhvjrevq/g9d5dXz3RLM0l4iLIylJb4qoAoKtRXzZI4k1KASe/EYezNjTGwVwT+d3wVnt82p1ywL8nSZPr0w0ObWuSxtIWau3iyHtUnYEuwL514U5bEoeclYRhzfSPjNP7cghLVARDoX35mikzdf2zxMQzqVU9tvWduY5MDqQdx99qxePf6N9GzUffqq1Ad3cnSdy6/sNTid1yStFZ2SK6DRxYdRWlpmXGHEi0ZqunzOrTPw5mcRLewrKMm5GMpQAEPEmCw70GNzapSoCoC2tR/bfq/pan/MvrfOboj+ja1f+q/FvjvOpxVp1v6SVAg0/iHth6E+rqpt5LRe9Jvz6q1vbe1GYZ6gVFoF9lWBfP5xfm4ddUozOo9Hb0aX6Go84rzsS3xd4xcfZc6R7Jxu/Mac3NbmsmIqXSUHI7Px9SlcSpgahtjSLInSyR8fbwwe2wr7En+C/esHVsu2J/90Ulc3yMKfTpFmH11LT2vKu85r3VfgcqCff0MHAku5y2Ph4zyyyHvn0zNbxDpV2FGj+T0ePObhApojev5G4NWbUbPxwOX4bLoS10auLLv3MG/cyv9jluqeHFJGeYvj0dKRpHq8F025eLIvrnndb0MCPUP5VaGLv0msfAUoEBtCTDYry1pPocCbiZgy9R/meqvT/onSwFsPfRb+sle1vpDtvEb0jsa/btGQrb34+EcAlv3ZyIqzFf9PDD/MJ4a2UxNq5dgX79WX7YhPPB3Dqa9fwITbovBgO5RKuHec5tnGoN92cJRRlhlpFWWfcgxpE99TBwRAx+/YgT4BJjdQo3T+J3jXXDGUpgG+/oyajNwJAFnGYDIAPMdTPbWS+4nnYAyo+e1axa6fIBq6Ttu6mLuO27JbvO+DKzemqq2aZVtC/XBvrnn6Ttm7G0Pnk8BClDA0wQY7Htai7O+FKghgZqc+q8F/lpmfwkEtUOCffmPRJkmKp0APOpewFwOBNnK8Pc7f0NpsT+eficOfx3PRu+O4Xh2TAvUC/OtEOzHJxVg/MLDuLlXNB4a3EQF/c+8G4fYBgFqGYDMCNAOWxIi1r0KS1DXApaC/dziXGw7u0Pl5JAZOHP7zsI9l96lcm1IgslfT29CSl4qRrYfXqEKsjPEgbQD6NqgKwJ8DB2PMqPn8PnDyCzMUnkojmeccLsZPZV95+S7au47bq79ZZnO9GUn8NjwZjidlI9XvjhdLtjnd7yuvzV8PgUo4OoCDPZdvQVZfgo4sYB+6r+s/88szKxQWlnzb+/Ufy25n/xpLvCX4L97e/dIhOXEzWuxaOaC/c+OfInxnR9QyQ3lKCouw1v/S8CBk7lqS7PvT/0P4zY8inD/cBy9b68KukyPv+IMswFeeeTiUgA5x52DfdPEZNKp9sPf63F7u9uQk1dWLjGhtsXhhK4Pq2zz2mEpadqe1D/Ujgay9/y1sf3BJGiu+G2rmzLb8p0z/Y5r2xZqJZbR/9dXJqBBhB/uHNCw0qSltjyvbiT4VApQgALOLcBg37nbh6WjgFsJaFP/Dev+95vN+q9t96cl/bM29V8Cfm3E/2xqodErLNhHjfjLT/8ukW7l6OyVsfU/zPVbmjVunIdrvxxoceu9gpICnM/wwuOLj2LGvS3VFmjaYevznN3NtHymiclk+nJafhoaBDWAuc9ki8MtZ7bho5uWGoN9a0nTZLtDH2+fCvfjcghXe1tqt7y2fudMty3Ul/LP49n46Idz+PfYlpCOAEvbkRaXFiMtswxj5x0yLg2q3dryaRSgAAVcV4DBvuu2HUtOAZcXkJFILeGfpaz/EuxrHQCS9K+yLf9kbfeqralqWz9LgX/3dmGQjgAeNSdgGgiUlZWp9fUvf3YK7zzVHo2iDKP2sqWZjNQv+Gf5kXr5TPI0LPz8NN6bZDi/oKQQe48VYO7Hf+O1x9ohsWwvbvx6CNbe9j+0CuzmdoGAucRkso1h05AmsPTZ079Nxc7EXXi534vGYN+WpGlMdFhz3wV3vbO5YF8SGtrzHX9v9VksWXWmAlFokA/emNjO2KGXXpCOwrwQt/uOu+u7wXpRgALOJcBg37nag6WhgMcLaKP+8qe1qf+yBKBTdEdEBIRXcJPAX5vu7yxb+nlK45oLBGRt7oTXjqotzWQrPW0NftPoAEy7p0W5vcnFKTWzCP989Siu6hyh1uyfzyrGc0vj0KVtKB4f3qzcFme2jjK6kr+5xGSyjaG/t5/ZxITyWXJuMgauHIo5fWeVm8av1dtS0jRbk665kh/LWrMC1fEdNy2hpZF9mREWWNKYwX7NNinvTgEKuKkAg303bVhWiwLuIlAdU/+1Lf1Wb0lRWzvpD22qv6zxZ2b/6nlrLAXfspf28x+ehKy99/f1UkkVHx8eg+BAnwpbmklJ4s7m44X/nMS+k7nq/OH9GuCRYU0r7HXujsG+1hKV1c1SIkRzwb4tSdPc2bF63mzexdp7ae93XC9qKdg/mHYI0d5tGOzz9aMABSjggACDfQfQeAkFKFB3AtrUf236/+YzWysUprKp/xL47zqcpUb9uaVf3bUjn2ybgGkAXlRajP8e/BRDWw9CaUFEuQCosq3ltKeZJk0r9c7F1rPbcX3zAUjJKGZAZVuz8CwLAmUogxcu7pQhp5n7na2AWYVZOJ4Rh64Nuth6Cc+jAAUoQAGdAIN9vg4UoIDLC2hT/vem7rdp6n/fpr1VnbUt/SoL/Hu0D+WWfi7/hrhuBSyN3v90+1qHgn2R0CdN84tMgHSOyS4JHNl33feEJacABShAAQqYE2Cwz/eCAhRwOwHJ9L83ZZ9K/ic/p7JOV6ijlvRPrfuv3xFRPk2NWf0tbekn087bxwa7nRcr5LwC9gT72UU5CPW7uEuB1Mpa0rQ2MYHGkVgG+877HrBkFKAABShAAUcEGOw7osZrKEABlxKwder/VTF90Dm6IyTrf+rpGGOCv+y8EmN9ZV2/fp2/S0GwsC4nUNVg357EiAz2Xe71YIEpQAEKUIAClQow2OcLQgEKeKSAtan/EQERKvCXDoDGhVch5XRTi1v6NYkOQFiQDy6JDVKW7ZoFc3s/j3yrqr/S9gb7XiWBeHzxMVx5WTjGDW6iCmQpaVpO2Xm0/7CzOsddtzCs/hbhHSlAAQpQgAKuI8Bg33XaiiWlAAVqUMDWqf9dAm8GEnvh2PFQJJ+/OOJvrmgyC0A6AuTocUmY+lN+p2X9lx0AeFCAAhSgAAUoQAEKUKAmBBjs14Qq70kBCri8gGz5Jx0A2gyAfan7K9SphXdvNC3qh/p+scjNDkROVqA6J/lspF311zoFwoJ9jDkBZJaAzBYIDbr4O7tuypMpQIEqCUgCz6OncyE7eMh3U76PcjSODuA2nVWS5cUUoAAFKFBbAgz2a0uaz6EABVxeQAv8Ddv+7UdmYWaldfItbAS/wobqnKBsw3Rp+V1EWSv4lISiKNPwma2HJAeUgKNp/YszBnq2D2UAYisgz6OAiYAE8ompBTh8Kg9ZeSVqW07588ipXJus9LN39J11crH23ZS/c2mPTZw8iQIUoAAFqlmAwX41g/J2FKCA5whIwG+YAbCvXKWlM0B/WOsYCMhrDe+SEPUjf5fDX/0uVHUW+F7oMLBVtkGTdPh6+6B5gxDUiyxDUCAQ07hU5SBg0GGrIs9zF4E/jmSpquw8ko3s3GIV2J9NLVAj9pUdgQFlCKuXgZCwfBQW+KKo0FedXpATisxMw98dObROO7lW33Gnz/shn3GZjyO6vIYCFKAABfQCDPb5PlCAAhSoZQEJ/jMKM4xPjc88pToNtCOjMLNCB8LmM1vLzQ7QZgwEZl+uLrO3U6DUJwd+4efg4+2j/vT2LUC9sEC0auqn7icdBhH+4ehcv1M5nb5Ne9eyFh9HgcoFtOn2MiJvDORTCnHkdC7ks8qO4NB8+AZnoCQ4HlmlSUjy2Q35buSF7rWJXT97R+usaxjcEAE+AShMbaHuEeIXjPPn6tt0P0sn9dDl95AlPqHBhs4GfQ4QLvmpEjEvpgAFKOCWAgz23bJZWSkKUMDdBSx1GMjoY3pqKHKKcnH4VC7KigNRWhSA4szGkE6EgLxWagaBrUex/zkU+Sep07UASH4nP6U+uWgfG4QI/wjj7TrX7wjZyUA7mofFQn60I1x1IHS09fE8jwJKQJtuL3/Kj0yzl0B+14VR+8qY/MKT4OWbj/SgnSgoyVfvsQT0BUFxZi/Tv6NXNe1T4RzpmNN3zlmbuWN6A20mj/y+fGdBqJrRI51s8r21d5mP/jlqSUGzYOOvtASh8gstH4j8nfkH+AWjAAUo4N4CDPbdu31ZOwpQgAJmBSRQWrv/AHKKcnDspLc6Jz4517jDgL1JBiVwkgBKH0QVqt9lq04BS4GVPFcfUEUEXJxNoJ9ZwE4C93+RJYDPvjA6b+/6ee+oODUyL++cdE5pnVTyp+kRG9ZMdUCV+wmPVZ1W1dERZdoRp/53wcWZPKbLfGTWjrVDy/kh50mHgM+FDjvpLJAfOeyd3WP6TOYfsNYK/JwCFKCA6wkw2He9NmOJKUABCtSagIyiyvpm6RzQkpZpycxk/fOR03l2lUWCMulg0M8YyA/9S92jyD9Z/d7aITMHJP+AHM3DL84c0M8i0AI6a/fi57UrIOvnten29qyfL/PJRX5QnHo/5EfrXNL+1NdCW2qidSLJUhTViRRt+NPZD9POgE0JF3OAmC7xySjIhLmdQvT5P6S++s4CbemP/N7emT6mdm1jAhAR4q9+bSn/AJcXOPsbx/JRgALuLMBg351bl3WjAAUoUEsCalp1Xkm5TgFJiCaHdBactZIMzVwxg0JzURKQrD4qLi1Bhpdh1FY7tMBP+9+WOgv0nQDsHKjZF0K/XZ3WUXTGxvXzxf5Jqn21GSHashH9+nmtE0fr8FF/XlgWYm7Kfc3W1vnuLsH/3tSLCUPV/9YlEDVdgiD/+1TWaVURc/kH5PeSKFRmE2hHUHb5PB72Kuxc0sPeS3g+BShAAQo4KMBg30E4XkYBClCAAvYLaGusJQCUTgA5tE4BbRq3/Xc1f4V+9oDqMNDlH5D/LUsMJLDUDm25gco7cCEPgT4Hgcwm0PIRdFJ/d/5R4uqy1N/HdLs6e9bPFwadQIlPDmQ2h/xpCOwvrp/XXNVovH+4Yar9hdkb+twPNVEv3hMqF4FpPgL9EoS9qeWXJByMz0ZevkFO31mgX14gSw7881qpc6St/3irH6kpQAEKUKCWBBjs1xI0H0MBClCAAvYJaLMFtKtk+YBM/dYOLVmb9r8dnUFgqVSmSdwq/m9DZ0HriFYI8QuBl28Bureub+wQ0I80u9ouBlrHi9YRs/3QeaRk5SIh0ctqI+aF7jN2pGjr52W6vUznNh2FvyrGkACPo/JWWV3iBNN8BfolCFIB6Sz4ZOAHLlEXFpICFKCAOwgw2HeHVmQdKEABClCggoA2jdzYOaCbTSC/q+3OAnmmTElvodudQJ8lXQLhti3KVHFro3NAv37+WGIa4pPzkJRWYnUPeUOnx4kK6+frNzlfo4nv+IpTgAIUoAAFKGCfAIN9+7x4NgUoQAEKeIiASkp4OtdYW32SQvmllmgu80Km9bx8LyScsz7ybQ+fdA5oywV8vXzRqkWRulz2cW8U3BBtW5YixDcErSNaqt931+3Hrl8/v/3kcTUqn5yVg5TkIMgWjZUd5tbPd27cBn7h54yj8K6W+M4ed55LAQpQgAIUcAcBBvvu0IqsAwUoQAEKOJ2Apc6C+AsJ0aTAWg6D4tJi5BTlojCtea3VQ6bbyyHr58OD/dCgQQEiI0vRPTZWLUVg4rtaawo+iAIUoAAFKFAjAgz2a4SVN6UABShAAQpUXeDXfecQl3lC3Ui2LNx+KN0QoJcUICk3CYWpLVBcZugokEOfKV2bbi+JCCPqZSMkLA/tGtdDTONStIluwsR3VW8e3oECFKAABSjg1AIM9p26eVg4ClCAAhSggO0CptnUmfjOdjueSQEKUIACFHA3AQb77tairA8FKEABClCAAhSgAAUoQAEKeLwAg32PfwUIQAEKUIACFKAABShAAQpQgALuJsBg391alPWhAAUoQAEKUIACFKAABShAAY8XYLDv8a8AAShAAQpQgAIUoAAFKEABClDA3QQY7Ltbi7I+FKAABShAAQpQgAIUoAAFKODxAgz2Pf4VIAAFKEABClCAAhSgAAUoQAEKuJsAg313a1HWhwIUoAAFKEABClCAAhSgAAU8XoDBvse/AgSgAAUoQAEKUIACFKAABShAAXcTYLDvbi3K+lCAAhSgAAUoQAEKUIACFKCAxwsw2Pf4V4AAFKAABShAAQpQgAIUoAAFKOBuAgz23a1FWR8KUIACFKAABShAAQpQgAIU8HgBBvse/woQgAIUoAAFKEABClCAAhSgAAXcTYDBvru1KOtDAQpQgAIUoAAFKEABClCAAh4vwGDf418BAlCAAhSgAAUoQAEKUIACFKCAuwkw2He3FmV9KEABClCAAhSgAAUoQAEKUMDjBRjse/wrQAAKUIACFKAABShAAQpQgAIUcDcBBvvu1qKsDwUoQAEKUIACFKAABShAAQp4vACDfY9/BQhAAQpQgAIUoAAFKEABClCAAu4mwGDf3VqU9aEABShAAQpQgAIUoAAFKEABjxdgsO9ir0B2djbeffddrF+/Hj4+Phg9erT68fX1dbGasLgUoAAFKEABClCAAhSgAAUoUFMCDPZrSrYG7ltSUoJ33nkHZWVlGDduHCTwf+WVV9CrVy8MHTq0Bp7IW1KAAhSgAAUoQAEKUIACFKCAKwow2HehVktISMDs2bMxZcoUtG7dWpV8x44dWLFihfp9SEiIC9WGRaUABShAAQpQgAIUoAAFKECBmhJgsF9TsjVw3927d6uR/fnz5yMiIkI9IS4uDvPmzcOMGTMQExNTA0/lLSlAAQpQgAIUoAAFKEABClDA1QQY7LtQi+3cuRMrV67E9OnTERgYqEqelpaGmTNn4sknnzSO9rtQlVhUClCAAhSgAAUoQAEKUIACFKgBAQb7NYBaU7esqWC/Z8+eNVVk3pcCFKAABShAAQq4nID8NxcPClCAAq4uwGDfhVqQ0/hdqLFYVApQgAIUoAAFKEABClCAAnUowGC/DvHtfTQT9NkrxvMpQAEKUIACFKAABShAAQp4pgCDfRdqd23rvcLCQowfPx55eXnces+F2o9FpQAFKEABClCAAhSgAAUoUFsCDPZrS7qanpOdnY13330X0UoIMAAADeRJREFU69evh4+PD0aPHq1+fH19q+kJvA0FKEABClCAAhSgAAUoQAEKuLoAg31Xb0GWnwIUoAAFKEABClCAAhSgAAUoYCLAYJ+vBAUoQAEKUIACFKAABShAAQpQwM0EGOy7WYOyOhSgAAUoQAEKUIACFKAABShAAQb7fAcoQAEKUIACFKAABShAAQpQgAJuJsBg380alNWhAAUoQAEKUIACFKAABShAAQow2Oc7QAEKUIACFKAABShAAQpQgAIUcDMBBvtu1qCsDgUoQAEKUIACFKAABShAAQpQgME+3wGXEMjNzcWzzz6Lu+66C7169XKJMjtbIRMSEjB37lxs2LABUVFRuP/++3HvvfciMDDQ2Yrq9OVJT0/H66+/juXLl6Np06Z49NFHMXToUPj4+Dh92Z29gD/99BPefPNNvPfee+o95WGfwIEDB3DfffchNTXVeOH48eMxefJk+27Es5GdnY33338fH330EfLz83HDDTcox5iYGOrYIbB9+3b1/92mhzguW7YMbdu2teNuPJUCFKAABewRYLBvjxbPrRMBCaxeeOEFrFy5Ep9++imDfQdaQQyffPJJ3HTTTRg5ciTOnz+PGTNmoE+fPrj77rsduKPnXlJYWIjZs2ejXr16mDBhApKSkvDMM8/goYceQr9+/TwXphpqfu7cOTz22GMoKSnB0qVLGew7YPr9998jIyMDo0ePduBqXqIJyDsonaPyb+f06dMRHBysOvckcF2wYIH63zwcE9D+Da1fv776vrOT1DFHXkUBClDAFgEG+7Yo8Zw6E9i2bRumTZuG/v37Y+vWrZg5cyaDfQdaY+fOnXjjjTewePFihIeHqzvICOq3336r/oM2KCjIgbt65iUnTpzAc889h3nz5iE2NlYhzJ8/H76+vnjqqac8E6Uaai3B1ZIlS5CcnIy//vqLwb6DpjLj5Oqrr0bXrl0dvAMvE4FDhw6p7/Mrr7yCDh06EKUaBb777jt88cUXePXVVxEZGVmNd+atKEABClDAVIDBPt8JpxaQ/+iX4FR+xo0bp6ZQchp/9TTZxx9/jD179mDOnDkICAionpt62F3KysoQFxenRv4mTpzId7MK7b97926sW7dOBaoLFy5ksO+ApSx3ku9zVlYWNm3apO4gM05kWj+X69gHKjMk5Oell17iKL59dJWeLZ158m/lww8/zJlQ1ejKW1GAAhSwJMBgn++GSwjItPMHH3yQwX41tZZMl37iiSdUIHDttddW01096zZ5eXn497//jY0bN2LIkCFqOqo2a8KzJKpeWwlOZaaEvI9nz55VMyU4jd9+V/ley7+To0aNwh133AEJ/uUdbdmyJR555BFOl7aDVEaeJf9Bp06d1Ah0Wloa7rzzTvU952i0HZAmp65evRoyss+lEI4b8koKUIAC9ggw2LdHi+fWmQCD/eqjlzXmMkNCpvlyvWTVXWX6+SeffIJ9+/Zh1qxZXBJhJ6nMjpBZJtHR0Rg0aJBaE81g307ESk4/evSoWnYisyW0ZSfVd3f3vZME+2Im+TkGDBigOk4kcaQE/fyeO9buYjhp0iT1PR88eLBjN+FVFKAABShglwCDfbu4eHJdCTDYrx75U6dO4emnn1aJ+WQapb+/f/Xc2MPvIq7SgSKjqMwsbd/LcOTIEaxYsUK9l5I7gsG+fX7Wzpas/BJgScDPd9Oa1sXPtZF9yRmjJZDj99x2P3NnykwJWfK0aNEidjxVjZJXU4ACFLBZgMG+zVQ8sS4FGOxXXf/YsWMqI79sgSTTfJkB2TFTyXMgI8+S8FAy8sshtvIfsfJ7jp7a5ypBlexmYHpwWy77HOVsScQp7+A777xjfDclwJJ1/JJorlGjRvbf1EOvkO/5l19+qXYt0TpF5Xsu7+rLL7+MVq1aeaiM49WWHXV+/fVXJoV1nJBXUoACFLBbgMG+3WS8oC4EGOxXTV2m7ktm6VtvvRUjRoyAl5dX1W7owVfL+nIZhe7du7daw6uti5Ygn8siqv5icGTfcUNti83rrrtOrdnPzMxUs0169OiBe+65h997O2glJ4ds+dqzZ08MHTrUOI0/Ozu7XAeAHbf0+FOlIyo0NFTlj+BBAQpQgAK1I8Bgv3ac+ZQqCjDYrxqgjKjIVF7TQ9btMxGa/baSCE0Syq1du1Yl5bv//vtx7733MuO5/ZQVrmCwXzXEhIQENbq/fv169W6OHz8eY8aM4ZIdB1il80Rm8Hz99dfq6uHDh2PChAlM0OeApXSeTJ06VS0hGzlypAN34CUUoAAFKOCIAIN9R9R4DQUoQAEKUIACFKAABShAAQpQwIkFGOw7ceOwaBSgAAUoQAEKUIACFKAABShAAUcEGOw7osZrKEABClCAAhSgAAUoQAEKUIACTizAYN+JG4dFowAFKEABClCAAhSgAAUoQAEKOCLAYN8RNV5DAQpQgAIUoAAFKEABClCAAhRwYgEG+07cOCwaBShAAQpQgAIUoAAFKEABClDAEQEG+46o8RoKUIACFKAABShAAQpQgAIUoIATCzDYd+LGYdEoQAEKUIACFKAABShAAQpQgAKOCDDYd0SN11CAAhSgAAUoQAEKUIACFKAABZxYgMG+EzcOi0YBClCAAhSgAAUoQAEKUIACFHBEgMG+I2q8hgIUoAAFKEABClCAAhSgAAUo4MQCDPaduHFYNApQgAIUoAAFKEABClCAAhSggCMCDPYdUeM1FKAABShAAQpQgAIUoAAFKEABJxZgsO/EjcOiUYACFKAABShAAQpQgAIUoAAFHBFgsO+IGq+hAAUoQAEKUIACFKAABShAAQo4sQCDfSduHBaNAhSgAAUoQAEKUIACFKAABSjgiACDfUfUeA0FKEABClCAAhSgAAUoQAEKUMCJBRjsO3HjsGgUoAAFnFHg/PnzePDBB3H06FG88cYb6NevnypmXl4epk6dil27dmHZsmVo27atQ8Xfvn077rrrLrz00ksYOXKkQ/fgRRSgAAUoQAEKUMDTBRjse/obwPpTgAIUsFNAC/b37NmD3r1747XXXkN0dDSDfTsdeToFKEABClCAAhSoSQEG+zWpy3tTgAIUcEMBfbAv1Xv66acxfvx45OfnVxjZl98tX74c77//PpKTk1XnwFNPPYXOnTvDy8tL6SQkJGDu3LnYsGED+vTpg4EDB6r76Ef2rd2nrKwMO3bswJw5c7Bv3z5ERERg+PDhmDBhAiIjI92wFVglClCAAhSgAAUoULkAg32+IRSgAAUoYJeAfhp/cHAwvL298d5776F169blgv1WrVrh9ddfVz/6QwLxt99+G7169UJWVpbqLFi/fn2FMmjBfklJidX7nD59WnU4HDp0qNx9HnjgAUyZMgU+Pj521ZEnU4ACFKAABShAAVcXYLDv6i3I8lOAAhSoZQEt2JfH3nHHHZg+fboajZ8xYwZeeOEF45r94uJijB07Fs2aNcP8+fPRvHlzrFu3DpMnT8aAAQPUaP7hw4fxf//3f+jUqRMWLlyoRuRldH7FihXGkX0J4K3dR2YHyDkyM+D5559HYGBgLavwcRSgAAUoQAEKUMC5BBjsO1d7sDQUoAAFnF5AH+y/+eabKknfF198oYL0zZs3G4N9SeAn0+jl96NHj1b1ysnJUdP4U1JSsHTpUmzbtq3COVu2bME999xjDPa///57q/cJCAhQnQ0rV65UHQZdunTB0KFDcdNNN0FmH/CgAAUoQAEKUIACnibAYN/TWpz1pQAFKFBFAX2wLwF7Wlqacc1+SEiIStQn2fhPnTqlsvZXNdj/6aefrN4nKioKMt3/r7/+wnfffYdffvkFx48fV8H+ggULGPBXsc15OQUoQAEKUIACrifAYN/12owlpgAFKFCnAqbBviTAk5H9Z599VpUrJiZGBfuVTeMfNGgQZs+ejQMHDpSbxh8WFoaZM2fim2++sWkav3Yff3//cibp6emYNGkSjhw5UqVtAOsUmg+nAAUoQAEKUIACVRBgsF8FPF5KAQpQwBMFTIN9GVXXJ9rTgn1J0Cfr8j/88MNyTPoEfbm5uSoo/+GHHypQ6hP0WbvP7t27Icn4MjIyyt2HI/ue+IayzhSgAAUoQAEKiACDfb4HFKAABShgl4C5YF9uoAXcoaGhxtF0bcu8Tz75RE3rr2zrPZl637NnT5W8T5Lsmdt6z9J9ZOu93377DYsXL8bevXtV9v0bbrhBJQOUzgceFKAABShAAQpQwNMEGOx7WouzvhSgAAUoQAEKUIACFKAABSjg9gIM9t2+iVlBClCAAhSgAAUoQAEKUIACFPA0AQb7ntbirC8FKEABClCAAhSgAAUoQAEKuL0Ag323b2JWkAIUoAAFKEABClCAAhSgAAU8TYDBvqe1OOtLAQpQgAIUoAAFKEABClCAAm4vwGDf7ZuYFaQABShAAQpQgAIUoAAFKEABTxNgsO9pLc76UoACFKAABShAAQpQgAIUoIDbCzDYd/smZgUpQAEKUIACFKAABShAAQpQwNMEGOx7WouzvhSgAAUoQAEKUIACFKAABSjg9gIM9t2+iVlBClCAAhSgAAUoQAEKUIACFPA0AQb7ntbirC8FKEABClCAAhSgAAUoQAEKuL0Ag323b2JWkAIUoAAFKEABClCAAhSgAAU8TYDBvqe1OOtLAQpQgAIUoAAFKEABClCAAm4vwGDf7ZuYFaQABShAAQpQgAIUoAAFKEABTxNgsO9pLc76UoACFKAABShAAQpQgAIUoIDbC/w/xnlxXUGfLJIAAAAASUVORK5CYII="/>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6212" y="2590800"/>
            <a:ext cx="9715500" cy="3533775"/>
          </a:xfrm>
          <a:prstGeom prst="rect">
            <a:avLst/>
          </a:prstGeom>
        </p:spPr>
      </p:pic>
    </p:spTree>
    <p:extLst>
      <p:ext uri="{BB962C8B-B14F-4D97-AF65-F5344CB8AC3E}">
        <p14:creationId xmlns:p14="http://schemas.microsoft.com/office/powerpoint/2010/main" val="17214677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Pronostico</a:t>
            </a:r>
            <a:r>
              <a:rPr lang="en-US" dirty="0"/>
              <a:t> para CAEARTE</a:t>
            </a:r>
          </a:p>
        </p:txBody>
      </p:sp>
      <p:sp>
        <p:nvSpPr>
          <p:cNvPr id="2" name="Content Placeholder 1"/>
          <p:cNvSpPr>
            <a:spLocks noGrp="1"/>
          </p:cNvSpPr>
          <p:nvPr>
            <p:ph idx="1"/>
          </p:nvPr>
        </p:nvSpPr>
        <p:spPr/>
        <p:txBody>
          <a:bodyPr>
            <a:normAutofit fontScale="85000" lnSpcReduction="20000"/>
          </a:bodyPr>
          <a:lstStyle/>
          <a:p>
            <a:r>
              <a:rPr lang="es-AR" dirty="0"/>
              <a:t>Finalmente la implementación de WRF en Mendieta fue utilizada para calcular pronósticos de 36 hs. Para la region central del pais, con foco en la provincia de Cordoba y usando 5 escenarios (ensemble con distintas configuraciones).</a:t>
            </a:r>
          </a:p>
          <a:p>
            <a:r>
              <a:rPr lang="es-AR" dirty="0"/>
              <a:t>Los datos obtenidos de GFS tienen una resolucion horizontal de 25Km2</a:t>
            </a:r>
          </a:p>
          <a:p>
            <a:r>
              <a:rPr lang="es-AR" dirty="0"/>
              <a:t>La resolucion usada para WRF fue de 300*250 celdas de 4km2</a:t>
            </a:r>
          </a:p>
          <a:p>
            <a:endParaRPr lang="es-AR" sz="2100" dirty="0"/>
          </a:p>
          <a:p>
            <a:pPr lvl="1"/>
            <a:r>
              <a:rPr lang="es-AR" sz="2100" dirty="0"/>
              <a:t>Escenario A : Thompson[8] (</a:t>
            </a:r>
            <a:r>
              <a:rPr lang="es-AR" sz="2100" dirty="0" err="1"/>
              <a:t>mp</a:t>
            </a:r>
            <a:r>
              <a:rPr lang="es-AR" sz="2100" dirty="0"/>
              <a:t>) + MYJ[2] (</a:t>
            </a:r>
            <a:r>
              <a:rPr lang="es-AR" sz="2100" dirty="0" err="1"/>
              <a:t>plb</a:t>
            </a:r>
            <a:r>
              <a:rPr lang="es-AR" sz="2100" dirty="0"/>
              <a:t>) + </a:t>
            </a:r>
            <a:r>
              <a:rPr lang="es-AR" sz="2100" dirty="0" err="1"/>
              <a:t>sf_sfclay_physics</a:t>
            </a:r>
            <a:r>
              <a:rPr lang="es-AR" sz="2100" dirty="0"/>
              <a:t> [2]</a:t>
            </a:r>
          </a:p>
          <a:p>
            <a:pPr lvl="1"/>
            <a:r>
              <a:rPr lang="es-AR" sz="2100" dirty="0"/>
              <a:t>Escenario B :  </a:t>
            </a:r>
            <a:r>
              <a:rPr lang="en-US" sz="2100" dirty="0"/>
              <a:t>Morrison2[10] (</a:t>
            </a:r>
            <a:r>
              <a:rPr lang="en-US" sz="2100" dirty="0" err="1"/>
              <a:t>mp</a:t>
            </a:r>
            <a:r>
              <a:rPr lang="en-US" sz="2100" dirty="0"/>
              <a:t>) + MYJ[2] + </a:t>
            </a:r>
            <a:r>
              <a:rPr lang="en-US" sz="2100" dirty="0" err="1"/>
              <a:t>sf_sclay_physics</a:t>
            </a:r>
            <a:r>
              <a:rPr lang="en-US" sz="2100" dirty="0"/>
              <a:t> [2]</a:t>
            </a:r>
          </a:p>
          <a:p>
            <a:pPr lvl="1"/>
            <a:r>
              <a:rPr lang="es-AR" sz="2100" dirty="0"/>
              <a:t>Escenario C : WDM6[16] (</a:t>
            </a:r>
            <a:r>
              <a:rPr lang="es-AR" sz="2100" dirty="0" err="1"/>
              <a:t>mp</a:t>
            </a:r>
            <a:r>
              <a:rPr lang="es-AR" sz="2100" dirty="0"/>
              <a:t>) + QNSE[4] (</a:t>
            </a:r>
            <a:r>
              <a:rPr lang="es-AR" sz="2100" dirty="0" err="1"/>
              <a:t>pbl</a:t>
            </a:r>
            <a:r>
              <a:rPr lang="es-AR" sz="2100" dirty="0"/>
              <a:t>) + </a:t>
            </a:r>
            <a:r>
              <a:rPr lang="es-AR" sz="2100" dirty="0" err="1"/>
              <a:t>sf_sfclay_physics</a:t>
            </a:r>
            <a:r>
              <a:rPr lang="es-AR" sz="2100" dirty="0"/>
              <a:t> [4]</a:t>
            </a:r>
          </a:p>
          <a:p>
            <a:pPr lvl="1"/>
            <a:r>
              <a:rPr lang="es-AR" sz="2100" dirty="0"/>
              <a:t>Escenario D : </a:t>
            </a:r>
            <a:r>
              <a:rPr lang="en-US" sz="2100" dirty="0"/>
              <a:t>WRF6[6] (</a:t>
            </a:r>
            <a:r>
              <a:rPr lang="en-US" sz="2100" dirty="0" err="1"/>
              <a:t>mp</a:t>
            </a:r>
            <a:r>
              <a:rPr lang="en-US" sz="2100" dirty="0"/>
              <a:t>) + MYJ[2] + </a:t>
            </a:r>
            <a:r>
              <a:rPr lang="en-US" sz="2100" dirty="0" err="1"/>
              <a:t>sf_sclay_physics</a:t>
            </a:r>
            <a:r>
              <a:rPr lang="en-US" sz="2100" dirty="0"/>
              <a:t> [2]</a:t>
            </a:r>
          </a:p>
          <a:p>
            <a:pPr lvl="1"/>
            <a:r>
              <a:rPr lang="es-AR" sz="2100" dirty="0"/>
              <a:t>Escenario E : WDM6[16] (mp) + MYNN3[6] (pbl) + sf_sfclay_physics [5]</a:t>
            </a:r>
          </a:p>
          <a:p>
            <a:pPr marL="377886" lvl="1" indent="0">
              <a:buNone/>
            </a:pPr>
            <a:br>
              <a:rPr lang="es-AR" sz="2100" dirty="0"/>
            </a:br>
            <a:br>
              <a:rPr lang="es-AR" sz="2100" dirty="0"/>
            </a:br>
            <a:endParaRPr lang="en-US" sz="2100" dirty="0"/>
          </a:p>
        </p:txBody>
      </p:sp>
    </p:spTree>
    <p:extLst>
      <p:ext uri="{BB962C8B-B14F-4D97-AF65-F5344CB8AC3E}">
        <p14:creationId xmlns:p14="http://schemas.microsoft.com/office/powerpoint/2010/main" val="359031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Pronostico</a:t>
            </a:r>
            <a:r>
              <a:rPr lang="en-US" dirty="0"/>
              <a:t> para CAEARTE. Area de </a:t>
            </a:r>
            <a:r>
              <a:rPr lang="en-US" dirty="0" err="1"/>
              <a:t>estudio</a:t>
            </a:r>
            <a:endParaRPr lang="en-US" dirty="0"/>
          </a:p>
        </p:txBody>
      </p:sp>
      <p:pic>
        <p:nvPicPr>
          <p:cNvPr id="5" name="Content Placeholder 4">
            <a:extLst>
              <a:ext uri="{FF2B5EF4-FFF2-40B4-BE49-F238E27FC236}">
                <a16:creationId xmlns:a16="http://schemas.microsoft.com/office/drawing/2014/main" id="{0E1FDF99-38B3-DD42-B368-2855B0556BFA}"/>
              </a:ext>
            </a:extLst>
          </p:cNvPr>
          <p:cNvPicPr>
            <a:picLocks noGrp="1" noChangeAspect="1"/>
          </p:cNvPicPr>
          <p:nvPr>
            <p:ph idx="1"/>
          </p:nvPr>
        </p:nvPicPr>
        <p:blipFill>
          <a:blip r:embed="rId2"/>
          <a:stretch>
            <a:fillRect/>
          </a:stretch>
        </p:blipFill>
        <p:spPr>
          <a:xfrm>
            <a:off x="2208212" y="1669176"/>
            <a:ext cx="7772399" cy="4899343"/>
          </a:xfrm>
          <a:prstGeom prst="rect">
            <a:avLst/>
          </a:prstGeom>
        </p:spPr>
      </p:pic>
    </p:spTree>
    <p:extLst>
      <p:ext uri="{BB962C8B-B14F-4D97-AF65-F5344CB8AC3E}">
        <p14:creationId xmlns:p14="http://schemas.microsoft.com/office/powerpoint/2010/main" val="36004397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HN" dirty="0"/>
              <a:t>Pronostico</a:t>
            </a:r>
            <a:r>
              <a:rPr lang="en-US" dirty="0"/>
              <a:t> para CAEARTE</a:t>
            </a:r>
          </a:p>
        </p:txBody>
      </p:sp>
      <p:sp>
        <p:nvSpPr>
          <p:cNvPr id="2" name="Content Placeholder 1"/>
          <p:cNvSpPr>
            <a:spLocks noGrp="1"/>
          </p:cNvSpPr>
          <p:nvPr>
            <p:ph idx="1"/>
          </p:nvPr>
        </p:nvSpPr>
        <p:spPr/>
        <p:txBody>
          <a:bodyPr>
            <a:normAutofit/>
          </a:bodyPr>
          <a:lstStyle/>
          <a:p>
            <a:r>
              <a:rPr lang="es-AR" sz="3000" dirty="0"/>
              <a:t>Ejecución</a:t>
            </a:r>
            <a:r>
              <a:rPr lang="es-AR" dirty="0"/>
              <a:t> del modelo:</a:t>
            </a:r>
          </a:p>
          <a:p>
            <a:r>
              <a:rPr lang="es-AR" dirty="0"/>
              <a:t>Ejemplo: para pronosticar 36 </a:t>
            </a:r>
            <a:r>
              <a:rPr lang="es-AR" dirty="0" err="1"/>
              <a:t>hs</a:t>
            </a:r>
            <a:r>
              <a:rPr lang="es-AR" dirty="0"/>
              <a:t>. para los 5 escenarios dados utilizando 5 nodos de Multi ejecutamos:</a:t>
            </a:r>
          </a:p>
          <a:p>
            <a:endParaRPr lang="es-AR" dirty="0"/>
          </a:p>
          <a:p>
            <a:endParaRPr lang="es-AR" dirty="0"/>
          </a:p>
          <a:p>
            <a:endParaRPr lang="es-AR" dirty="0"/>
          </a:p>
          <a:p>
            <a:endParaRPr lang="es-AR" dirty="0"/>
          </a:p>
        </p:txBody>
      </p:sp>
      <p:pic>
        <p:nvPicPr>
          <p:cNvPr id="5" name="Picture 4">
            <a:extLst>
              <a:ext uri="{FF2B5EF4-FFF2-40B4-BE49-F238E27FC236}">
                <a16:creationId xmlns:a16="http://schemas.microsoft.com/office/drawing/2014/main" id="{63E31E29-74C5-004A-B582-3DB26DB0B7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622" y="3898228"/>
            <a:ext cx="7617579" cy="1767278"/>
          </a:xfrm>
          <a:prstGeom prst="rect">
            <a:avLst/>
          </a:prstGeom>
        </p:spPr>
      </p:pic>
    </p:spTree>
    <p:extLst>
      <p:ext uri="{BB962C8B-B14F-4D97-AF65-F5344CB8AC3E}">
        <p14:creationId xmlns:p14="http://schemas.microsoft.com/office/powerpoint/2010/main" val="3872294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NI" dirty="0"/>
              <a:t>Pronostico</a:t>
            </a:r>
            <a:r>
              <a:rPr lang="en-US" dirty="0"/>
              <a:t> para CAEARTE</a:t>
            </a:r>
          </a:p>
        </p:txBody>
      </p:sp>
      <p:sp>
        <p:nvSpPr>
          <p:cNvPr id="2" name="Content Placeholder 1"/>
          <p:cNvSpPr>
            <a:spLocks noGrp="1"/>
          </p:cNvSpPr>
          <p:nvPr>
            <p:ph idx="1"/>
          </p:nvPr>
        </p:nvSpPr>
        <p:spPr/>
        <p:txBody>
          <a:bodyPr>
            <a:normAutofit fontScale="55000" lnSpcReduction="20000"/>
          </a:bodyPr>
          <a:lstStyle/>
          <a:p>
            <a:r>
              <a:rPr lang="es-AR" sz="4500" dirty="0"/>
              <a:t>Resultados:</a:t>
            </a:r>
          </a:p>
          <a:p>
            <a:r>
              <a:rPr lang="es-AR" sz="4500" dirty="0"/>
              <a:t>La ejecución genera resultados en los siguientes directorios</a:t>
            </a:r>
          </a:p>
          <a:p>
            <a:endParaRPr lang="es-AR" dirty="0"/>
          </a:p>
          <a:p>
            <a:endParaRPr lang="es-AR" dirty="0"/>
          </a:p>
          <a:p>
            <a:endParaRPr lang="es-AR" dirty="0"/>
          </a:p>
          <a:p>
            <a:r>
              <a:rPr lang="es-AR" sz="4500" dirty="0"/>
              <a:t>Y La ejecución genera </a:t>
            </a:r>
            <a:r>
              <a:rPr lang="es-AR" sz="4500" dirty="0" err="1"/>
              <a:t>logs</a:t>
            </a:r>
            <a:r>
              <a:rPr lang="es-AR" sz="4500" dirty="0"/>
              <a:t> en los siguientes directorios</a:t>
            </a:r>
          </a:p>
          <a:p>
            <a:endParaRPr lang="es-AR" dirty="0"/>
          </a:p>
          <a:p>
            <a:endParaRPr lang="es-AR" dirty="0"/>
          </a:p>
          <a:p>
            <a:endParaRPr lang="es-AR" dirty="0"/>
          </a:p>
          <a:p>
            <a:endParaRPr lang="es-AR" dirty="0"/>
          </a:p>
          <a:p>
            <a:pPr marL="0" indent="0">
              <a:buNone/>
            </a:pPr>
            <a:r>
              <a:rPr lang="es-AR" sz="3600" dirty="0">
                <a:hlinkClick r:id="rId2"/>
              </a:rPr>
              <a:t>https://github.com/lvc0107/wrf_mendieta</a:t>
            </a:r>
            <a:endParaRPr lang="es-AR" sz="3600" dirty="0"/>
          </a:p>
          <a:p>
            <a:endParaRPr lang="es-AR" dirty="0"/>
          </a:p>
        </p:txBody>
      </p:sp>
      <p:pic>
        <p:nvPicPr>
          <p:cNvPr id="6" name="Picture 5"/>
          <p:cNvPicPr>
            <a:picLocks noChangeAspect="1"/>
          </p:cNvPicPr>
          <p:nvPr/>
        </p:nvPicPr>
        <p:blipFill>
          <a:blip r:embed="rId3"/>
          <a:stretch>
            <a:fillRect/>
          </a:stretch>
        </p:blipFill>
        <p:spPr>
          <a:xfrm>
            <a:off x="1415323" y="2729787"/>
            <a:ext cx="7754130" cy="775413"/>
          </a:xfrm>
          <a:prstGeom prst="rect">
            <a:avLst/>
          </a:prstGeom>
        </p:spPr>
      </p:pic>
      <p:pic>
        <p:nvPicPr>
          <p:cNvPr id="8" name="Picture 7"/>
          <p:cNvPicPr>
            <a:picLocks noChangeAspect="1"/>
          </p:cNvPicPr>
          <p:nvPr/>
        </p:nvPicPr>
        <p:blipFill>
          <a:blip r:embed="rId4"/>
          <a:stretch>
            <a:fillRect/>
          </a:stretch>
        </p:blipFill>
        <p:spPr>
          <a:xfrm>
            <a:off x="1415323" y="4533190"/>
            <a:ext cx="7879489" cy="764881"/>
          </a:xfrm>
          <a:prstGeom prst="rect">
            <a:avLst/>
          </a:prstGeom>
        </p:spPr>
      </p:pic>
    </p:spTree>
    <p:extLst>
      <p:ext uri="{BB962C8B-B14F-4D97-AF65-F5344CB8AC3E}">
        <p14:creationId xmlns:p14="http://schemas.microsoft.com/office/powerpoint/2010/main" val="750843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6"/>
          <p:cNvSpPr>
            <a:spLocks noGrp="1"/>
          </p:cNvSpPr>
          <p:nvPr>
            <p:ph type="title"/>
          </p:nvPr>
        </p:nvSpPr>
        <p:spPr>
          <a:xfrm>
            <a:off x="1217612" y="401637"/>
            <a:ext cx="10360501" cy="584200"/>
          </a:xfrm>
        </p:spPr>
        <p:txBody>
          <a:bodyPr>
            <a:normAutofit/>
          </a:bodyPr>
          <a:lstStyle/>
          <a:p>
            <a:r>
              <a:rPr lang="en-US" sz="2400" dirty="0"/>
              <a:t>La </a:t>
            </a:r>
            <a:r>
              <a:rPr lang="en-US" sz="2400" dirty="0" err="1"/>
              <a:t>mejora</a:t>
            </a:r>
            <a:r>
              <a:rPr lang="en-US" sz="2400" dirty="0"/>
              <a:t> </a:t>
            </a:r>
            <a:r>
              <a:rPr lang="en-US" sz="2400" dirty="0" err="1"/>
              <a:t>en</a:t>
            </a:r>
            <a:r>
              <a:rPr lang="en-US" sz="2400" dirty="0"/>
              <a:t> el </a:t>
            </a:r>
            <a:r>
              <a:rPr lang="en-US" sz="2400" dirty="0" err="1"/>
              <a:t>tiempo</a:t>
            </a:r>
            <a:r>
              <a:rPr lang="en-US" sz="2400" dirty="0"/>
              <a:t> para </a:t>
            </a:r>
            <a:r>
              <a:rPr lang="en-US" sz="2400" dirty="0" err="1"/>
              <a:t>cada</a:t>
            </a:r>
            <a:r>
              <a:rPr lang="en-US" sz="2400" dirty="0"/>
              <a:t> </a:t>
            </a:r>
            <a:r>
              <a:rPr lang="en-US" sz="2400" dirty="0" err="1"/>
              <a:t>miembro</a:t>
            </a:r>
            <a:r>
              <a:rPr lang="en-US" sz="2400" dirty="0"/>
              <a:t> de </a:t>
            </a:r>
            <a:r>
              <a:rPr lang="en-US" sz="2400" dirty="0" err="1"/>
              <a:t>emsamble</a:t>
            </a:r>
            <a:r>
              <a:rPr lang="en-US" sz="2400" dirty="0"/>
              <a:t> </a:t>
            </a:r>
            <a:r>
              <a:rPr lang="en-US" sz="2400" dirty="0" err="1"/>
              <a:t>es</a:t>
            </a:r>
            <a:r>
              <a:rPr lang="en-US" sz="2400" dirty="0"/>
              <a:t> de ~ 5x</a:t>
            </a:r>
          </a:p>
        </p:txBody>
      </p:sp>
      <p:pic>
        <p:nvPicPr>
          <p:cNvPr id="3" name="Content Placeholder 2"/>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49673" y="1701800"/>
            <a:ext cx="9299079" cy="4462463"/>
          </a:xfrm>
        </p:spPr>
      </p:pic>
    </p:spTree>
    <p:extLst>
      <p:ext uri="{BB962C8B-B14F-4D97-AF65-F5344CB8AC3E}">
        <p14:creationId xmlns:p14="http://schemas.microsoft.com/office/powerpoint/2010/main" val="32102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62380" y="1701800"/>
            <a:ext cx="8473665" cy="4462463"/>
          </a:xfrm>
        </p:spPr>
      </p:pic>
      <p:sp>
        <p:nvSpPr>
          <p:cNvPr id="6" name="Title 6">
            <a:extLst>
              <a:ext uri="{FF2B5EF4-FFF2-40B4-BE49-F238E27FC236}">
                <a16:creationId xmlns:a16="http://schemas.microsoft.com/office/drawing/2014/main" id="{C76EFA57-E14C-C249-9555-254822CF4DE6}"/>
              </a:ext>
            </a:extLst>
          </p:cNvPr>
          <p:cNvSpPr>
            <a:spLocks noGrp="1"/>
          </p:cNvSpPr>
          <p:nvPr>
            <p:ph type="title"/>
          </p:nvPr>
        </p:nvSpPr>
        <p:spPr>
          <a:xfrm>
            <a:off x="1217612" y="533400"/>
            <a:ext cx="10360025" cy="584200"/>
          </a:xfrm>
        </p:spPr>
        <p:txBody>
          <a:bodyPr>
            <a:normAutofit/>
          </a:bodyPr>
          <a:lstStyle/>
          <a:p>
            <a:r>
              <a:rPr lang="en-US" sz="2400" dirty="0"/>
              <a:t>Se </a:t>
            </a:r>
            <a:r>
              <a:rPr lang="en-US" sz="2400" dirty="0" err="1"/>
              <a:t>observa</a:t>
            </a:r>
            <a:r>
              <a:rPr lang="en-US" sz="2400" dirty="0"/>
              <a:t> speedup lineal para </a:t>
            </a:r>
            <a:r>
              <a:rPr lang="en-US" sz="2400" dirty="0" err="1"/>
              <a:t>cada</a:t>
            </a:r>
            <a:r>
              <a:rPr lang="en-US" sz="2400" dirty="0"/>
              <a:t> </a:t>
            </a:r>
            <a:r>
              <a:rPr lang="en-US" sz="2400" dirty="0" err="1"/>
              <a:t>miembro</a:t>
            </a:r>
            <a:r>
              <a:rPr lang="en-US" sz="2400" dirty="0"/>
              <a:t> de </a:t>
            </a:r>
            <a:r>
              <a:rPr lang="en-US" sz="2400" dirty="0" err="1"/>
              <a:t>emsamble</a:t>
            </a:r>
            <a:r>
              <a:rPr lang="en-US" sz="2400" dirty="0"/>
              <a:t> </a:t>
            </a:r>
          </a:p>
        </p:txBody>
      </p:sp>
    </p:spTree>
    <p:extLst>
      <p:ext uri="{BB962C8B-B14F-4D97-AF65-F5344CB8AC3E}">
        <p14:creationId xmlns:p14="http://schemas.microsoft.com/office/powerpoint/2010/main" val="1402352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1462" y="1928019"/>
            <a:ext cx="9715500" cy="4010025"/>
          </a:xfrm>
        </p:spPr>
      </p:pic>
      <p:sp>
        <p:nvSpPr>
          <p:cNvPr id="6" name="Title 6">
            <a:extLst>
              <a:ext uri="{FF2B5EF4-FFF2-40B4-BE49-F238E27FC236}">
                <a16:creationId xmlns:a16="http://schemas.microsoft.com/office/drawing/2014/main" id="{5CF7DF19-76A1-5B45-8E8B-0626D3D120BF}"/>
              </a:ext>
            </a:extLst>
          </p:cNvPr>
          <p:cNvSpPr txBox="1">
            <a:spLocks/>
          </p:cNvSpPr>
          <p:nvPr/>
        </p:nvSpPr>
        <p:spPr>
          <a:xfrm>
            <a:off x="1217612" y="533400"/>
            <a:ext cx="10360025" cy="584200"/>
          </a:xfrm>
          <a:prstGeom prst="rect">
            <a:avLst/>
          </a:prstGeom>
        </p:spPr>
        <p:txBody>
          <a:bodyPr vert="horz" lIns="121899" tIns="60949" rIns="121899" bIns="60949" rtlCol="0" anchor="b">
            <a:normAutofit/>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sz="2400" dirty="0"/>
              <a:t>La </a:t>
            </a:r>
            <a:r>
              <a:rPr lang="en-US" sz="2400" dirty="0" err="1"/>
              <a:t>eficiencia</a:t>
            </a:r>
            <a:r>
              <a:rPr lang="en-US" sz="2400" dirty="0"/>
              <a:t> </a:t>
            </a:r>
            <a:r>
              <a:rPr lang="en-US" sz="2400" dirty="0" err="1"/>
              <a:t>es</a:t>
            </a:r>
            <a:r>
              <a:rPr lang="en-US" sz="2400" dirty="0"/>
              <a:t> </a:t>
            </a:r>
            <a:r>
              <a:rPr lang="en-US" sz="2400" dirty="0" err="1"/>
              <a:t>cercana</a:t>
            </a:r>
            <a:r>
              <a:rPr lang="en-US" sz="2400" dirty="0"/>
              <a:t> a 1 para </a:t>
            </a:r>
            <a:r>
              <a:rPr lang="en-US" sz="2400" dirty="0" err="1"/>
              <a:t>cada</a:t>
            </a:r>
            <a:r>
              <a:rPr lang="en-US" sz="2400" dirty="0"/>
              <a:t> </a:t>
            </a:r>
            <a:r>
              <a:rPr lang="en-US" sz="2400" dirty="0" err="1"/>
              <a:t>miembro</a:t>
            </a:r>
            <a:r>
              <a:rPr lang="en-US" sz="2400" dirty="0"/>
              <a:t> de </a:t>
            </a:r>
            <a:r>
              <a:rPr lang="en-US" sz="2400" dirty="0" err="1"/>
              <a:t>emsamble</a:t>
            </a:r>
            <a:r>
              <a:rPr lang="en-US" sz="2400" dirty="0"/>
              <a:t> </a:t>
            </a:r>
          </a:p>
        </p:txBody>
      </p:sp>
    </p:spTree>
    <p:extLst>
      <p:ext uri="{BB962C8B-B14F-4D97-AF65-F5344CB8AC3E}">
        <p14:creationId xmlns:p14="http://schemas.microsoft.com/office/powerpoint/2010/main" val="2991232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Pronostico</a:t>
            </a:r>
            <a:r>
              <a:rPr lang="en-US" dirty="0"/>
              <a:t> para CAEARTE: </a:t>
            </a:r>
            <a:r>
              <a:rPr lang="en-US" dirty="0" err="1"/>
              <a:t>datos</a:t>
            </a:r>
            <a:r>
              <a:rPr lang="en-US" dirty="0"/>
              <a:t> para </a:t>
            </a:r>
            <a:r>
              <a:rPr lang="en-US" dirty="0" err="1"/>
              <a:t>meteogramas</a:t>
            </a:r>
            <a:r>
              <a:rPr lang="en-US" dirty="0"/>
              <a:t> </a:t>
            </a:r>
            <a:r>
              <a:rPr lang="en-US" dirty="0" err="1"/>
              <a:t>producidos</a:t>
            </a:r>
            <a:r>
              <a:rPr lang="en-US" dirty="0"/>
              <a:t> </a:t>
            </a:r>
            <a:r>
              <a:rPr lang="en-US" dirty="0" err="1"/>
              <a:t>por</a:t>
            </a:r>
            <a:r>
              <a:rPr lang="en-US" dirty="0"/>
              <a:t> </a:t>
            </a:r>
            <a:r>
              <a:rPr lang="en-US" dirty="0" err="1"/>
              <a:t>GrADS</a:t>
            </a:r>
            <a:endParaRPr lang="en-US" dirty="0"/>
          </a:p>
        </p:txBody>
      </p:sp>
      <p:pic>
        <p:nvPicPr>
          <p:cNvPr id="4" name="Picture 3">
            <a:extLst>
              <a:ext uri="{FF2B5EF4-FFF2-40B4-BE49-F238E27FC236}">
                <a16:creationId xmlns:a16="http://schemas.microsoft.com/office/drawing/2014/main" id="{0212B58F-5138-F44F-9622-7EE04D98B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5412" y="1676400"/>
            <a:ext cx="6669974" cy="4799888"/>
          </a:xfrm>
          <a:prstGeom prst="rect">
            <a:avLst/>
          </a:prstGeom>
        </p:spPr>
      </p:pic>
    </p:spTree>
    <p:extLst>
      <p:ext uri="{BB962C8B-B14F-4D97-AF65-F5344CB8AC3E}">
        <p14:creationId xmlns:p14="http://schemas.microsoft.com/office/powerpoint/2010/main" val="38789286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18883" y="274637"/>
            <a:ext cx="10360501" cy="954107"/>
          </a:xfrm>
        </p:spPr>
        <p:txBody>
          <a:bodyPr/>
          <a:lstStyle/>
          <a:p>
            <a:r>
              <a:rPr lang="en-US" dirty="0"/>
              <a:t>WRF (Weather Research and Forecasting)</a:t>
            </a:r>
          </a:p>
        </p:txBody>
      </p:sp>
      <p:sp>
        <p:nvSpPr>
          <p:cNvPr id="2" name="TextBox 1"/>
          <p:cNvSpPr txBox="1"/>
          <p:nvPr/>
        </p:nvSpPr>
        <p:spPr>
          <a:xfrm>
            <a:off x="989012" y="1535922"/>
            <a:ext cx="6172200" cy="4093428"/>
          </a:xfrm>
          <a:prstGeom prst="rect">
            <a:avLst/>
          </a:prstGeom>
          <a:noFill/>
        </p:spPr>
        <p:txBody>
          <a:bodyPr wrap="square" rtlCol="0">
            <a:spAutoFit/>
          </a:bodyPr>
          <a:lstStyle/>
          <a:p>
            <a:pPr algn="just"/>
            <a:r>
              <a:rPr lang="es-ES" sz="2000" dirty="0"/>
              <a:t>El modelo regional de investigación y pronósticos del clima (WRF) es un software de código abierto, desarrollado y respaldado de manera continua por varias instituciones de EEUU y el mundo. Esta  diseñado para utilizarse en la investigación tanto como para la realización de pronósticos operacionales. WRF cuenta con dos núcleos principales, un sistema de asimilación de datos y una arquitectura de software que permite la </a:t>
            </a:r>
            <a:r>
              <a:rPr lang="es-ES" sz="2000" dirty="0" err="1"/>
              <a:t>paralelización</a:t>
            </a:r>
            <a:r>
              <a:rPr lang="es-ES" sz="2000" dirty="0"/>
              <a:t> de procesos. </a:t>
            </a:r>
          </a:p>
          <a:p>
            <a:pPr algn="just"/>
            <a:br>
              <a:rPr lang="es-ES" sz="2000" dirty="0"/>
            </a:br>
            <a:r>
              <a:rPr lang="es-ES" sz="2000" dirty="0"/>
              <a:t>El modelo permite un amplio rango de aplicaciones meteorológicas en escalas con rangos que van desde unos pocos kilómetros hasta miles de kilómetros</a:t>
            </a: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7313612" y="1371600"/>
            <a:ext cx="4722773" cy="4462463"/>
          </a:xfrm>
        </p:spPr>
      </p:pic>
      <p:sp>
        <p:nvSpPr>
          <p:cNvPr id="6" name="TextBox 5"/>
          <p:cNvSpPr txBox="1"/>
          <p:nvPr/>
        </p:nvSpPr>
        <p:spPr>
          <a:xfrm>
            <a:off x="6399133" y="6096000"/>
            <a:ext cx="6172200" cy="954107"/>
          </a:xfrm>
          <a:prstGeom prst="rect">
            <a:avLst/>
          </a:prstGeom>
          <a:noFill/>
        </p:spPr>
        <p:txBody>
          <a:bodyPr wrap="square" rtlCol="0">
            <a:spAutoFit/>
          </a:bodyPr>
          <a:lstStyle/>
          <a:p>
            <a:r>
              <a:rPr lang="es-AR" sz="2800" dirty="0">
                <a:hlinkClick r:id="rId3"/>
              </a:rPr>
              <a:t>http://www.wrf-model.org/index.php</a:t>
            </a:r>
            <a:endParaRPr lang="es-AR" sz="2800" dirty="0"/>
          </a:p>
          <a:p>
            <a:endParaRPr lang="es-AR" sz="2800" dirty="0"/>
          </a:p>
        </p:txBody>
      </p:sp>
    </p:spTree>
    <p:extLst>
      <p:ext uri="{BB962C8B-B14F-4D97-AF65-F5344CB8AC3E}">
        <p14:creationId xmlns:p14="http://schemas.microsoft.com/office/powerpoint/2010/main" val="14848117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6"/>
          <p:cNvSpPr txBox="1">
            <a:spLocks/>
          </p:cNvSpPr>
          <p:nvPr/>
        </p:nvSpPr>
        <p:spPr>
          <a:xfrm>
            <a:off x="1065212" y="377039"/>
            <a:ext cx="10360501" cy="1223162"/>
          </a:xfrm>
          <a:prstGeom prst="rect">
            <a:avLst/>
          </a:prstGeom>
        </p:spPr>
        <p:txBody>
          <a:bodyPr vert="horz" lIns="121899" tIns="60949" rIns="121899" bIns="60949" rtlCol="0" anchor="b">
            <a:normAutofit fontScale="975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s-NI" sz="2900" dirty="0"/>
              <a:t>Pronostico</a:t>
            </a:r>
            <a:r>
              <a:rPr lang="en-US" sz="2900" dirty="0"/>
              <a:t> para CAEARTE: </a:t>
            </a:r>
            <a:r>
              <a:rPr lang="es-419" sz="2900" dirty="0"/>
              <a:t>Resultados. Datos registrados</a:t>
            </a:r>
            <a:br>
              <a:rPr lang="es-419" dirty="0"/>
            </a:br>
            <a:r>
              <a:rPr lang="es-419" sz="1600" dirty="0"/>
              <a:t>provisto por </a:t>
            </a:r>
            <a:r>
              <a:rPr lang="es-ES" sz="1600" dirty="0"/>
              <a:t>las estaciones meteorológicas activas de la Red de Estaciones de Recursos Hídricos de la provincia de Córdoba</a:t>
            </a:r>
          </a:p>
          <a:p>
            <a:endParaRPr lang="es-419" dirty="0"/>
          </a:p>
        </p:txBody>
      </p:sp>
      <p:pic>
        <p:nvPicPr>
          <p:cNvPr id="2" name="Picture 1">
            <a:extLst>
              <a:ext uri="{FF2B5EF4-FFF2-40B4-BE49-F238E27FC236}">
                <a16:creationId xmlns:a16="http://schemas.microsoft.com/office/drawing/2014/main" id="{2CBCD28A-1BC0-8A4D-929A-0FA5510292E1}"/>
              </a:ext>
            </a:extLst>
          </p:cNvPr>
          <p:cNvPicPr>
            <a:picLocks noChangeAspect="1"/>
          </p:cNvPicPr>
          <p:nvPr/>
        </p:nvPicPr>
        <p:blipFill>
          <a:blip r:embed="rId2"/>
          <a:stretch>
            <a:fillRect/>
          </a:stretch>
        </p:blipFill>
        <p:spPr>
          <a:xfrm>
            <a:off x="4494212" y="1458660"/>
            <a:ext cx="3565579" cy="5040694"/>
          </a:xfrm>
          <a:prstGeom prst="rect">
            <a:avLst/>
          </a:prstGeom>
        </p:spPr>
      </p:pic>
    </p:spTree>
    <p:extLst>
      <p:ext uri="{BB962C8B-B14F-4D97-AF65-F5344CB8AC3E}">
        <p14:creationId xmlns:p14="http://schemas.microsoft.com/office/powerpoint/2010/main" val="5350851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85ACF94-0920-8A42-9C95-C094AB74EA20}"/>
              </a:ext>
            </a:extLst>
          </p:cNvPr>
          <p:cNvPicPr>
            <a:picLocks noChangeAspect="1"/>
          </p:cNvPicPr>
          <p:nvPr/>
        </p:nvPicPr>
        <p:blipFill>
          <a:blip r:embed="rId2"/>
          <a:stretch>
            <a:fillRect/>
          </a:stretch>
        </p:blipFill>
        <p:spPr>
          <a:xfrm>
            <a:off x="8380414" y="1371600"/>
            <a:ext cx="3428998" cy="4594193"/>
          </a:xfrm>
          <a:prstGeom prst="rect">
            <a:avLst/>
          </a:prstGeom>
        </p:spPr>
      </p:pic>
      <p:pic>
        <p:nvPicPr>
          <p:cNvPr id="4" name="Picture 3">
            <a:extLst>
              <a:ext uri="{FF2B5EF4-FFF2-40B4-BE49-F238E27FC236}">
                <a16:creationId xmlns:a16="http://schemas.microsoft.com/office/drawing/2014/main" id="{080FB14D-197B-7A4F-A368-D484EE656CE4}"/>
              </a:ext>
            </a:extLst>
          </p:cNvPr>
          <p:cNvPicPr>
            <a:picLocks noChangeAspect="1"/>
          </p:cNvPicPr>
          <p:nvPr/>
        </p:nvPicPr>
        <p:blipFill>
          <a:blip r:embed="rId3"/>
          <a:stretch>
            <a:fillRect/>
          </a:stretch>
        </p:blipFill>
        <p:spPr>
          <a:xfrm>
            <a:off x="4646612" y="1371600"/>
            <a:ext cx="3429000" cy="4594194"/>
          </a:xfrm>
          <a:prstGeom prst="rect">
            <a:avLst/>
          </a:prstGeom>
        </p:spPr>
      </p:pic>
      <p:pic>
        <p:nvPicPr>
          <p:cNvPr id="5" name="Picture 4">
            <a:extLst>
              <a:ext uri="{FF2B5EF4-FFF2-40B4-BE49-F238E27FC236}">
                <a16:creationId xmlns:a16="http://schemas.microsoft.com/office/drawing/2014/main" id="{78D8FF7A-06BE-FC44-AB19-5EC15582FF2D}"/>
              </a:ext>
            </a:extLst>
          </p:cNvPr>
          <p:cNvPicPr>
            <a:picLocks noChangeAspect="1"/>
          </p:cNvPicPr>
          <p:nvPr/>
        </p:nvPicPr>
        <p:blipFill>
          <a:blip r:embed="rId4"/>
          <a:stretch>
            <a:fillRect/>
          </a:stretch>
        </p:blipFill>
        <p:spPr>
          <a:xfrm>
            <a:off x="1065212" y="1371600"/>
            <a:ext cx="3335994" cy="4603671"/>
          </a:xfrm>
          <a:prstGeom prst="rect">
            <a:avLst/>
          </a:prstGeom>
        </p:spPr>
      </p:pic>
      <p:sp>
        <p:nvSpPr>
          <p:cNvPr id="12" name="Title 6">
            <a:extLst>
              <a:ext uri="{FF2B5EF4-FFF2-40B4-BE49-F238E27FC236}">
                <a16:creationId xmlns:a16="http://schemas.microsoft.com/office/drawing/2014/main" id="{3B745A70-E25E-6C41-A55E-86A1DB6BD09D}"/>
              </a:ext>
            </a:extLst>
          </p:cNvPr>
          <p:cNvSpPr txBox="1">
            <a:spLocks/>
          </p:cNvSpPr>
          <p:nvPr/>
        </p:nvSpPr>
        <p:spPr>
          <a:xfrm>
            <a:off x="1065212" y="377039"/>
            <a:ext cx="10360501" cy="508000"/>
          </a:xfrm>
          <a:prstGeom prst="rect">
            <a:avLst/>
          </a:prstGeom>
        </p:spPr>
        <p:txBody>
          <a:bodyPr vert="horz" lIns="121899" tIns="60949" rIns="121899" bIns="60949" rtlCol="0" anchor="b">
            <a:normAutofit fontScale="90000" lnSpcReduction="2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a:t>Precipitaciones</a:t>
            </a:r>
            <a:r>
              <a:rPr lang="en-US" dirty="0"/>
              <a:t> </a:t>
            </a:r>
            <a:r>
              <a:rPr lang="en-US" dirty="0" err="1"/>
              <a:t>pronosticadas</a:t>
            </a:r>
            <a:endParaRPr lang="es-419" dirty="0"/>
          </a:p>
        </p:txBody>
      </p:sp>
    </p:spTree>
    <p:extLst>
      <p:ext uri="{BB962C8B-B14F-4D97-AF65-F5344CB8AC3E}">
        <p14:creationId xmlns:p14="http://schemas.microsoft.com/office/powerpoint/2010/main" val="4284228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6">
            <a:extLst>
              <a:ext uri="{FF2B5EF4-FFF2-40B4-BE49-F238E27FC236}">
                <a16:creationId xmlns:a16="http://schemas.microsoft.com/office/drawing/2014/main" id="{3B745A70-E25E-6C41-A55E-86A1DB6BD09D}"/>
              </a:ext>
            </a:extLst>
          </p:cNvPr>
          <p:cNvSpPr txBox="1">
            <a:spLocks/>
          </p:cNvSpPr>
          <p:nvPr/>
        </p:nvSpPr>
        <p:spPr>
          <a:xfrm>
            <a:off x="1065212" y="377039"/>
            <a:ext cx="10360501" cy="508000"/>
          </a:xfrm>
          <a:prstGeom prst="rect">
            <a:avLst/>
          </a:prstGeom>
        </p:spPr>
        <p:txBody>
          <a:bodyPr vert="horz" lIns="121899" tIns="60949" rIns="121899" bIns="60949" rtlCol="0" anchor="b">
            <a:normAutofit fontScale="90000" lnSpcReduction="20000"/>
          </a:bodyPr>
          <a:lst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a:lstStyle>
          <a:p>
            <a:r>
              <a:rPr lang="en-US" dirty="0" err="1"/>
              <a:t>Precipitaciones</a:t>
            </a:r>
            <a:r>
              <a:rPr lang="en-US" dirty="0"/>
              <a:t> </a:t>
            </a:r>
            <a:r>
              <a:rPr lang="en-US" dirty="0" err="1"/>
              <a:t>pronosticadas</a:t>
            </a:r>
            <a:endParaRPr lang="es-419" dirty="0"/>
          </a:p>
        </p:txBody>
      </p:sp>
      <p:pic>
        <p:nvPicPr>
          <p:cNvPr id="3" name="Picture 2">
            <a:extLst>
              <a:ext uri="{FF2B5EF4-FFF2-40B4-BE49-F238E27FC236}">
                <a16:creationId xmlns:a16="http://schemas.microsoft.com/office/drawing/2014/main" id="{72F01CF8-2E07-E146-B47B-E476AA9435CB}"/>
              </a:ext>
            </a:extLst>
          </p:cNvPr>
          <p:cNvPicPr>
            <a:picLocks noChangeAspect="1"/>
          </p:cNvPicPr>
          <p:nvPr/>
        </p:nvPicPr>
        <p:blipFill>
          <a:blip r:embed="rId2"/>
          <a:stretch>
            <a:fillRect/>
          </a:stretch>
        </p:blipFill>
        <p:spPr>
          <a:xfrm>
            <a:off x="1286453" y="1371600"/>
            <a:ext cx="3429000" cy="4594195"/>
          </a:xfrm>
          <a:prstGeom prst="rect">
            <a:avLst/>
          </a:prstGeom>
        </p:spPr>
      </p:pic>
      <p:pic>
        <p:nvPicPr>
          <p:cNvPr id="6" name="Picture 5">
            <a:extLst>
              <a:ext uri="{FF2B5EF4-FFF2-40B4-BE49-F238E27FC236}">
                <a16:creationId xmlns:a16="http://schemas.microsoft.com/office/drawing/2014/main" id="{CE242B43-07D1-5549-B52E-6A66674FDE83}"/>
              </a:ext>
            </a:extLst>
          </p:cNvPr>
          <p:cNvPicPr>
            <a:picLocks noChangeAspect="1"/>
          </p:cNvPicPr>
          <p:nvPr/>
        </p:nvPicPr>
        <p:blipFill>
          <a:blip r:embed="rId3"/>
          <a:stretch>
            <a:fillRect/>
          </a:stretch>
        </p:blipFill>
        <p:spPr>
          <a:xfrm>
            <a:off x="5027611" y="1349405"/>
            <a:ext cx="3429001" cy="4594195"/>
          </a:xfrm>
          <a:prstGeom prst="rect">
            <a:avLst/>
          </a:prstGeom>
        </p:spPr>
      </p:pic>
    </p:spTree>
    <p:extLst>
      <p:ext uri="{BB962C8B-B14F-4D97-AF65-F5344CB8AC3E}">
        <p14:creationId xmlns:p14="http://schemas.microsoft.com/office/powerpoint/2010/main" val="39240832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77039"/>
            <a:ext cx="10360501" cy="508000"/>
          </a:xfrm>
        </p:spPr>
        <p:txBody>
          <a:bodyPr>
            <a:normAutofit fontScale="90000"/>
          </a:bodyPr>
          <a:lstStyle/>
          <a:p>
            <a:r>
              <a:rPr lang="en-US" dirty="0" err="1"/>
              <a:t>Maximas</a:t>
            </a:r>
            <a:r>
              <a:rPr lang="en-US" dirty="0"/>
              <a:t> </a:t>
            </a:r>
            <a:r>
              <a:rPr lang="en-US" dirty="0" err="1"/>
              <a:t>temperaturas</a:t>
            </a:r>
            <a:r>
              <a:rPr lang="en-US" dirty="0"/>
              <a:t> </a:t>
            </a:r>
            <a:r>
              <a:rPr lang="en-US" dirty="0" err="1"/>
              <a:t>pronosticadas</a:t>
            </a:r>
            <a:endParaRPr lang="es-419" dirty="0"/>
          </a:p>
        </p:txBody>
      </p:sp>
      <p:pic>
        <p:nvPicPr>
          <p:cNvPr id="2" name="Picture 1">
            <a:extLst>
              <a:ext uri="{FF2B5EF4-FFF2-40B4-BE49-F238E27FC236}">
                <a16:creationId xmlns:a16="http://schemas.microsoft.com/office/drawing/2014/main" id="{5095C03C-1710-BD4A-936A-955EDF3F5CD0}"/>
              </a:ext>
            </a:extLst>
          </p:cNvPr>
          <p:cNvPicPr>
            <a:picLocks noChangeAspect="1"/>
          </p:cNvPicPr>
          <p:nvPr/>
        </p:nvPicPr>
        <p:blipFill>
          <a:blip r:embed="rId2"/>
          <a:stretch>
            <a:fillRect/>
          </a:stretch>
        </p:blipFill>
        <p:spPr>
          <a:xfrm>
            <a:off x="1061093" y="1219200"/>
            <a:ext cx="3407393" cy="4565244"/>
          </a:xfrm>
          <a:prstGeom prst="rect">
            <a:avLst/>
          </a:prstGeom>
        </p:spPr>
      </p:pic>
      <p:pic>
        <p:nvPicPr>
          <p:cNvPr id="4" name="Picture 3">
            <a:extLst>
              <a:ext uri="{FF2B5EF4-FFF2-40B4-BE49-F238E27FC236}">
                <a16:creationId xmlns:a16="http://schemas.microsoft.com/office/drawing/2014/main" id="{20E102D8-106C-9B47-9F1F-FEF048FB4108}"/>
              </a:ext>
            </a:extLst>
          </p:cNvPr>
          <p:cNvPicPr>
            <a:picLocks noChangeAspect="1"/>
          </p:cNvPicPr>
          <p:nvPr/>
        </p:nvPicPr>
        <p:blipFill>
          <a:blip r:embed="rId3"/>
          <a:stretch>
            <a:fillRect/>
          </a:stretch>
        </p:blipFill>
        <p:spPr>
          <a:xfrm>
            <a:off x="4625161" y="1219199"/>
            <a:ext cx="3526651" cy="4565244"/>
          </a:xfrm>
          <a:prstGeom prst="rect">
            <a:avLst/>
          </a:prstGeom>
        </p:spPr>
      </p:pic>
      <p:pic>
        <p:nvPicPr>
          <p:cNvPr id="5" name="Picture 4">
            <a:extLst>
              <a:ext uri="{FF2B5EF4-FFF2-40B4-BE49-F238E27FC236}">
                <a16:creationId xmlns:a16="http://schemas.microsoft.com/office/drawing/2014/main" id="{94086FF9-FD70-C645-8F97-EFFD25AE6366}"/>
              </a:ext>
            </a:extLst>
          </p:cNvPr>
          <p:cNvPicPr>
            <a:picLocks noChangeAspect="1"/>
          </p:cNvPicPr>
          <p:nvPr/>
        </p:nvPicPr>
        <p:blipFill>
          <a:blip r:embed="rId4"/>
          <a:stretch>
            <a:fillRect/>
          </a:stretch>
        </p:blipFill>
        <p:spPr>
          <a:xfrm>
            <a:off x="8358961" y="1219200"/>
            <a:ext cx="3526651" cy="4565244"/>
          </a:xfrm>
          <a:prstGeom prst="rect">
            <a:avLst/>
          </a:prstGeom>
        </p:spPr>
      </p:pic>
    </p:spTree>
    <p:extLst>
      <p:ext uri="{BB962C8B-B14F-4D97-AF65-F5344CB8AC3E}">
        <p14:creationId xmlns:p14="http://schemas.microsoft.com/office/powerpoint/2010/main" val="1131905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77039"/>
            <a:ext cx="10360501" cy="508000"/>
          </a:xfrm>
        </p:spPr>
        <p:txBody>
          <a:bodyPr>
            <a:normAutofit fontScale="90000"/>
          </a:bodyPr>
          <a:lstStyle/>
          <a:p>
            <a:r>
              <a:rPr lang="en-US" dirty="0" err="1"/>
              <a:t>Maximas</a:t>
            </a:r>
            <a:r>
              <a:rPr lang="en-US" dirty="0"/>
              <a:t> </a:t>
            </a:r>
            <a:r>
              <a:rPr lang="en-US" dirty="0" err="1"/>
              <a:t>temperaturas</a:t>
            </a:r>
            <a:r>
              <a:rPr lang="en-US" dirty="0"/>
              <a:t> </a:t>
            </a:r>
            <a:r>
              <a:rPr lang="en-US" dirty="0" err="1"/>
              <a:t>pronosticadas</a:t>
            </a:r>
            <a:endParaRPr lang="es-419" dirty="0"/>
          </a:p>
        </p:txBody>
      </p:sp>
      <p:pic>
        <p:nvPicPr>
          <p:cNvPr id="3" name="Picture 2">
            <a:extLst>
              <a:ext uri="{FF2B5EF4-FFF2-40B4-BE49-F238E27FC236}">
                <a16:creationId xmlns:a16="http://schemas.microsoft.com/office/drawing/2014/main" id="{F07AEAA4-B4FF-B145-9D07-A54BEE462EC5}"/>
              </a:ext>
            </a:extLst>
          </p:cNvPr>
          <p:cNvPicPr>
            <a:picLocks noChangeAspect="1"/>
          </p:cNvPicPr>
          <p:nvPr/>
        </p:nvPicPr>
        <p:blipFill>
          <a:blip r:embed="rId2"/>
          <a:stretch>
            <a:fillRect/>
          </a:stretch>
        </p:blipFill>
        <p:spPr>
          <a:xfrm>
            <a:off x="1217612" y="1220709"/>
            <a:ext cx="3526652" cy="4565245"/>
          </a:xfrm>
          <a:prstGeom prst="rect">
            <a:avLst/>
          </a:prstGeom>
        </p:spPr>
      </p:pic>
      <p:pic>
        <p:nvPicPr>
          <p:cNvPr id="6" name="Picture 5">
            <a:extLst>
              <a:ext uri="{FF2B5EF4-FFF2-40B4-BE49-F238E27FC236}">
                <a16:creationId xmlns:a16="http://schemas.microsoft.com/office/drawing/2014/main" id="{736DF8A9-9BE5-5149-8819-444C50AECC6E}"/>
              </a:ext>
            </a:extLst>
          </p:cNvPr>
          <p:cNvPicPr>
            <a:picLocks noChangeAspect="1"/>
          </p:cNvPicPr>
          <p:nvPr/>
        </p:nvPicPr>
        <p:blipFill>
          <a:blip r:embed="rId3"/>
          <a:stretch>
            <a:fillRect/>
          </a:stretch>
        </p:blipFill>
        <p:spPr>
          <a:xfrm>
            <a:off x="5006160" y="1220708"/>
            <a:ext cx="3526652" cy="4565245"/>
          </a:xfrm>
          <a:prstGeom prst="rect">
            <a:avLst/>
          </a:prstGeom>
        </p:spPr>
      </p:pic>
    </p:spTree>
    <p:extLst>
      <p:ext uri="{BB962C8B-B14F-4D97-AF65-F5344CB8AC3E}">
        <p14:creationId xmlns:p14="http://schemas.microsoft.com/office/powerpoint/2010/main" val="1512405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77039"/>
            <a:ext cx="10360501" cy="508000"/>
          </a:xfrm>
        </p:spPr>
        <p:txBody>
          <a:bodyPr>
            <a:normAutofit fontScale="90000"/>
          </a:bodyPr>
          <a:lstStyle/>
          <a:p>
            <a:r>
              <a:rPr lang="en-US" dirty="0" err="1"/>
              <a:t>Minimas</a:t>
            </a:r>
            <a:r>
              <a:rPr lang="en-US" dirty="0"/>
              <a:t> </a:t>
            </a:r>
            <a:r>
              <a:rPr lang="en-US" dirty="0" err="1"/>
              <a:t>temperaturas</a:t>
            </a:r>
            <a:r>
              <a:rPr lang="en-US" dirty="0"/>
              <a:t> </a:t>
            </a:r>
            <a:r>
              <a:rPr lang="en-US" dirty="0" err="1"/>
              <a:t>pronosticadas</a:t>
            </a:r>
            <a:endParaRPr lang="es-419" dirty="0"/>
          </a:p>
        </p:txBody>
      </p:sp>
      <p:pic>
        <p:nvPicPr>
          <p:cNvPr id="6" name="Picture 5">
            <a:extLst>
              <a:ext uri="{FF2B5EF4-FFF2-40B4-BE49-F238E27FC236}">
                <a16:creationId xmlns:a16="http://schemas.microsoft.com/office/drawing/2014/main" id="{76B4CBAD-CDDD-DF4C-9099-F1C5D950FDA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67560" y="1225955"/>
            <a:ext cx="3450452" cy="4558487"/>
          </a:xfrm>
          <a:prstGeom prst="rect">
            <a:avLst/>
          </a:prstGeom>
          <a:noFill/>
          <a:ln>
            <a:noFill/>
          </a:ln>
        </p:spPr>
      </p:pic>
      <p:pic>
        <p:nvPicPr>
          <p:cNvPr id="3" name="Picture 2">
            <a:extLst>
              <a:ext uri="{FF2B5EF4-FFF2-40B4-BE49-F238E27FC236}">
                <a16:creationId xmlns:a16="http://schemas.microsoft.com/office/drawing/2014/main" id="{7ABE6287-4CA8-554D-914A-EA8AD372E38A}"/>
              </a:ext>
            </a:extLst>
          </p:cNvPr>
          <p:cNvPicPr>
            <a:picLocks noChangeAspect="1"/>
          </p:cNvPicPr>
          <p:nvPr/>
        </p:nvPicPr>
        <p:blipFill>
          <a:blip r:embed="rId3"/>
          <a:stretch>
            <a:fillRect/>
          </a:stretch>
        </p:blipFill>
        <p:spPr>
          <a:xfrm>
            <a:off x="4617161" y="1225955"/>
            <a:ext cx="3526651" cy="4565244"/>
          </a:xfrm>
          <a:prstGeom prst="rect">
            <a:avLst/>
          </a:prstGeom>
        </p:spPr>
      </p:pic>
      <p:pic>
        <p:nvPicPr>
          <p:cNvPr id="8" name="Picture 7">
            <a:extLst>
              <a:ext uri="{FF2B5EF4-FFF2-40B4-BE49-F238E27FC236}">
                <a16:creationId xmlns:a16="http://schemas.microsoft.com/office/drawing/2014/main" id="{CFADB3A9-C320-6A49-B473-29D6FECB65E0}"/>
              </a:ext>
            </a:extLst>
          </p:cNvPr>
          <p:cNvPicPr>
            <a:picLocks noChangeAspect="1"/>
          </p:cNvPicPr>
          <p:nvPr/>
        </p:nvPicPr>
        <p:blipFill>
          <a:blip r:embed="rId4"/>
          <a:stretch>
            <a:fillRect/>
          </a:stretch>
        </p:blipFill>
        <p:spPr>
          <a:xfrm>
            <a:off x="8377588" y="1219919"/>
            <a:ext cx="3526652" cy="4565245"/>
          </a:xfrm>
          <a:prstGeom prst="rect">
            <a:avLst/>
          </a:prstGeom>
        </p:spPr>
      </p:pic>
    </p:spTree>
    <p:extLst>
      <p:ext uri="{BB962C8B-B14F-4D97-AF65-F5344CB8AC3E}">
        <p14:creationId xmlns:p14="http://schemas.microsoft.com/office/powerpoint/2010/main" val="2053226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065212" y="377039"/>
            <a:ext cx="10360501" cy="508000"/>
          </a:xfrm>
        </p:spPr>
        <p:txBody>
          <a:bodyPr>
            <a:normAutofit fontScale="90000"/>
          </a:bodyPr>
          <a:lstStyle/>
          <a:p>
            <a:r>
              <a:rPr lang="en-US" dirty="0" err="1"/>
              <a:t>Minimas</a:t>
            </a:r>
            <a:r>
              <a:rPr lang="en-US" dirty="0"/>
              <a:t> </a:t>
            </a:r>
            <a:r>
              <a:rPr lang="en-US" dirty="0" err="1"/>
              <a:t>temperaturas</a:t>
            </a:r>
            <a:r>
              <a:rPr lang="en-US" dirty="0"/>
              <a:t> </a:t>
            </a:r>
            <a:r>
              <a:rPr lang="en-US" dirty="0" err="1"/>
              <a:t>pronosticadas</a:t>
            </a:r>
            <a:endParaRPr lang="es-419" dirty="0"/>
          </a:p>
        </p:txBody>
      </p:sp>
      <p:pic>
        <p:nvPicPr>
          <p:cNvPr id="2" name="Picture 1">
            <a:extLst>
              <a:ext uri="{FF2B5EF4-FFF2-40B4-BE49-F238E27FC236}">
                <a16:creationId xmlns:a16="http://schemas.microsoft.com/office/drawing/2014/main" id="{7286CA1A-3211-5D4E-9D85-4F19E3C882D5}"/>
              </a:ext>
            </a:extLst>
          </p:cNvPr>
          <p:cNvPicPr>
            <a:picLocks noChangeAspect="1"/>
          </p:cNvPicPr>
          <p:nvPr/>
        </p:nvPicPr>
        <p:blipFill>
          <a:blip r:embed="rId2"/>
          <a:stretch>
            <a:fillRect/>
          </a:stretch>
        </p:blipFill>
        <p:spPr>
          <a:xfrm>
            <a:off x="1416759" y="1299495"/>
            <a:ext cx="3352114" cy="4339305"/>
          </a:xfrm>
          <a:prstGeom prst="rect">
            <a:avLst/>
          </a:prstGeom>
        </p:spPr>
      </p:pic>
      <p:pic>
        <p:nvPicPr>
          <p:cNvPr id="4" name="Picture 3">
            <a:extLst>
              <a:ext uri="{FF2B5EF4-FFF2-40B4-BE49-F238E27FC236}">
                <a16:creationId xmlns:a16="http://schemas.microsoft.com/office/drawing/2014/main" id="{6FAE0C4B-06EF-F445-85E7-6C98796BDB18}"/>
              </a:ext>
            </a:extLst>
          </p:cNvPr>
          <p:cNvPicPr>
            <a:picLocks noChangeAspect="1"/>
          </p:cNvPicPr>
          <p:nvPr/>
        </p:nvPicPr>
        <p:blipFill>
          <a:blip r:embed="rId3"/>
          <a:stretch>
            <a:fillRect/>
          </a:stretch>
        </p:blipFill>
        <p:spPr>
          <a:xfrm>
            <a:off x="5027612" y="1299495"/>
            <a:ext cx="3428314" cy="4339306"/>
          </a:xfrm>
          <a:prstGeom prst="rect">
            <a:avLst/>
          </a:prstGeom>
        </p:spPr>
      </p:pic>
    </p:spTree>
    <p:extLst>
      <p:ext uri="{BB962C8B-B14F-4D97-AF65-F5344CB8AC3E}">
        <p14:creationId xmlns:p14="http://schemas.microsoft.com/office/powerpoint/2010/main" val="2382339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89012" y="2590800"/>
            <a:ext cx="10360501" cy="1223963"/>
          </a:xfrm>
        </p:spPr>
        <p:txBody>
          <a:bodyPr/>
          <a:lstStyle/>
          <a:p>
            <a:pPr algn="ctr"/>
            <a:r>
              <a:rPr lang="en-US" dirty="0" err="1"/>
              <a:t>Proyectos</a:t>
            </a:r>
            <a:r>
              <a:rPr lang="en-US" dirty="0"/>
              <a:t> </a:t>
            </a:r>
            <a:r>
              <a:rPr lang="en-US" dirty="0" err="1"/>
              <a:t>futuros</a:t>
            </a:r>
            <a:r>
              <a:rPr lang="en-US" dirty="0"/>
              <a:t> y </a:t>
            </a:r>
            <a:r>
              <a:rPr lang="en-US" dirty="0" err="1"/>
              <a:t>otras</a:t>
            </a:r>
            <a:r>
              <a:rPr lang="en-US" dirty="0"/>
              <a:t> </a:t>
            </a:r>
            <a:r>
              <a:rPr lang="en-US" dirty="0" err="1"/>
              <a:t>lineas</a:t>
            </a:r>
            <a:r>
              <a:rPr lang="en-US" dirty="0"/>
              <a:t> de </a:t>
            </a:r>
            <a:r>
              <a:rPr lang="en-US" dirty="0" err="1"/>
              <a:t>trabajo</a:t>
            </a:r>
            <a:br>
              <a:rPr lang="en-US" dirty="0"/>
            </a:br>
            <a:endParaRPr lang="en-US" dirty="0"/>
          </a:p>
        </p:txBody>
      </p:sp>
    </p:spTree>
    <p:extLst>
      <p:ext uri="{BB962C8B-B14F-4D97-AF65-F5344CB8AC3E}">
        <p14:creationId xmlns:p14="http://schemas.microsoft.com/office/powerpoint/2010/main" val="3903824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Agregar</a:t>
            </a:r>
            <a:r>
              <a:rPr lang="en-US" dirty="0"/>
              <a:t> </a:t>
            </a:r>
            <a:r>
              <a:rPr lang="en-US" dirty="0" err="1"/>
              <a:t>soporte</a:t>
            </a:r>
            <a:r>
              <a:rPr lang="en-US" dirty="0"/>
              <a:t> para GPU</a:t>
            </a:r>
          </a:p>
        </p:txBody>
      </p:sp>
      <p:sp>
        <p:nvSpPr>
          <p:cNvPr id="2" name="Content Placeholder 1"/>
          <p:cNvSpPr>
            <a:spLocks noGrp="1"/>
          </p:cNvSpPr>
          <p:nvPr>
            <p:ph idx="1"/>
          </p:nvPr>
        </p:nvSpPr>
        <p:spPr/>
        <p:txBody>
          <a:bodyPr/>
          <a:lstStyle/>
          <a:p>
            <a:pPr marL="0" indent="0">
              <a:buNone/>
            </a:pPr>
            <a:r>
              <a:rPr lang="es-AR" dirty="0"/>
              <a:t>Mendieta cuenta con placas aceleradoras GPU para obtener paralelismo masivo(mas performance)</a:t>
            </a:r>
            <a:br>
              <a:rPr lang="es-AR" dirty="0"/>
            </a:br>
            <a:endParaRPr lang="es-AR" dirty="0"/>
          </a:p>
          <a:p>
            <a:r>
              <a:rPr lang="es-AR" dirty="0" err="1"/>
              <a:t>Nvidia</a:t>
            </a:r>
            <a:endParaRPr lang="es-AR" dirty="0"/>
          </a:p>
          <a:p>
            <a:r>
              <a:rPr lang="es-AR" dirty="0"/>
              <a:t>Intel XEON PHI</a:t>
            </a:r>
            <a:br>
              <a:rPr lang="es-AR" dirty="0"/>
            </a:br>
            <a:endParaRPr lang="es-AR" dirty="0"/>
          </a:p>
          <a:p>
            <a:endParaRPr lang="es-AR" dirty="0"/>
          </a:p>
        </p:txBody>
      </p:sp>
      <p:pic>
        <p:nvPicPr>
          <p:cNvPr id="3" name="Picture 2"/>
          <p:cNvPicPr>
            <a:picLocks noChangeAspect="1"/>
          </p:cNvPicPr>
          <p:nvPr/>
        </p:nvPicPr>
        <p:blipFill>
          <a:blip r:embed="rId2"/>
          <a:stretch>
            <a:fillRect/>
          </a:stretch>
        </p:blipFill>
        <p:spPr>
          <a:xfrm>
            <a:off x="3881687" y="4173279"/>
            <a:ext cx="4490452" cy="2193987"/>
          </a:xfrm>
          <a:prstGeom prst="rect">
            <a:avLst/>
          </a:prstGeom>
        </p:spPr>
      </p:pic>
      <p:pic>
        <p:nvPicPr>
          <p:cNvPr id="4" name="Picture 3"/>
          <p:cNvPicPr>
            <a:picLocks noChangeAspect="1"/>
          </p:cNvPicPr>
          <p:nvPr/>
        </p:nvPicPr>
        <p:blipFill>
          <a:blip r:embed="rId3"/>
          <a:stretch>
            <a:fillRect/>
          </a:stretch>
        </p:blipFill>
        <p:spPr>
          <a:xfrm>
            <a:off x="8594724" y="2362200"/>
            <a:ext cx="3207245" cy="1952633"/>
          </a:xfrm>
          <a:prstGeom prst="rect">
            <a:avLst/>
          </a:prstGeom>
        </p:spPr>
      </p:pic>
    </p:spTree>
    <p:extLst>
      <p:ext uri="{BB962C8B-B14F-4D97-AF65-F5344CB8AC3E}">
        <p14:creationId xmlns:p14="http://schemas.microsoft.com/office/powerpoint/2010/main" val="3500951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s-HN" dirty="0"/>
              <a:t>Investigar performance de </a:t>
            </a:r>
            <a:r>
              <a:rPr lang="en-US" dirty="0"/>
              <a:t> WRF </a:t>
            </a:r>
            <a:r>
              <a:rPr lang="en-US" dirty="0" err="1"/>
              <a:t>en</a:t>
            </a:r>
            <a:r>
              <a:rPr lang="en-US" dirty="0"/>
              <a:t> cloud</a:t>
            </a:r>
          </a:p>
        </p:txBody>
      </p:sp>
      <p:sp>
        <p:nvSpPr>
          <p:cNvPr id="2" name="Content Placeholder 1"/>
          <p:cNvSpPr>
            <a:spLocks noGrp="1"/>
          </p:cNvSpPr>
          <p:nvPr>
            <p:ph idx="1"/>
          </p:nvPr>
        </p:nvSpPr>
        <p:spPr/>
        <p:txBody>
          <a:bodyPr>
            <a:normAutofit fontScale="77500" lnSpcReduction="20000"/>
          </a:bodyPr>
          <a:lstStyle/>
          <a:p>
            <a:pPr marL="0" indent="0">
              <a:buNone/>
            </a:pPr>
            <a:r>
              <a:rPr lang="es-AR" dirty="0"/>
              <a:t>En el caso particular de AWS, su documentacion oficial</a:t>
            </a:r>
            <a:br>
              <a:rPr lang="es-AR" dirty="0"/>
            </a:br>
            <a:r>
              <a:rPr lang="es-AR" dirty="0">
                <a:hlinkClick r:id="rId2"/>
              </a:rPr>
              <a:t>https://github.com/aws-samples/aws-hpc-workshops/blob/master/README-WRF.rst</a:t>
            </a:r>
            <a:endParaRPr lang="es-AR" dirty="0"/>
          </a:p>
          <a:p>
            <a:pPr marL="0" indent="0">
              <a:buNone/>
            </a:pPr>
            <a:r>
              <a:rPr lang="es-AR" dirty="0"/>
              <a:t>provee como test para probar su hardward de computo la implemetacion de WRF. </a:t>
            </a:r>
            <a:br>
              <a:rPr lang="es-AR" dirty="0"/>
            </a:br>
            <a:br>
              <a:rPr lang="es-AR" dirty="0"/>
            </a:br>
            <a:r>
              <a:rPr lang="es-AR" dirty="0"/>
              <a:t>Ventajas:		</a:t>
            </a:r>
          </a:p>
          <a:p>
            <a:r>
              <a:rPr lang="es-AR" dirty="0"/>
              <a:t>Hay mucha variedad de hardward y software puesto a punto para computo intensivo</a:t>
            </a:r>
          </a:p>
          <a:p>
            <a:r>
              <a:rPr lang="es-AR" dirty="0"/>
              <a:t>Se puede extraer mucho mas conocimiento para mejorar la performance</a:t>
            </a:r>
          </a:p>
          <a:p>
            <a:r>
              <a:rPr lang="es-AR" dirty="0"/>
              <a:t>En caso de no contar con hardware para desplegar WRF, es una opcion que puede ser  beneficiosa en cuanto a costos (solo se paga por tiempo de uso) .</a:t>
            </a:r>
            <a:br>
              <a:rPr lang="es-AR" dirty="0"/>
            </a:br>
            <a:endParaRPr lang="es-AR" dirty="0"/>
          </a:p>
          <a:p>
            <a:pPr marL="0" indent="0">
              <a:buNone/>
            </a:pPr>
            <a:r>
              <a:rPr lang="es-AR" dirty="0"/>
              <a:t>Contras:</a:t>
            </a:r>
          </a:p>
          <a:p>
            <a:r>
              <a:rPr lang="es-AR" dirty="0"/>
              <a:t>En estapa de investigacion/setting se debe pagar el uso de los recursos</a:t>
            </a:r>
            <a:br>
              <a:rPr lang="es-AR" dirty="0"/>
            </a:br>
            <a:endParaRPr lang="es-AR" dirty="0"/>
          </a:p>
        </p:txBody>
      </p:sp>
    </p:spTree>
    <p:extLst>
      <p:ext uri="{BB962C8B-B14F-4D97-AF65-F5344CB8AC3E}">
        <p14:creationId xmlns:p14="http://schemas.microsoft.com/office/powerpoint/2010/main" val="11101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65612" y="1198971"/>
            <a:ext cx="3643581" cy="1754326"/>
          </a:xfrm>
          <a:prstGeom prst="rect">
            <a:avLst/>
          </a:prstGeom>
          <a:noFill/>
        </p:spPr>
        <p:txBody>
          <a:bodyPr wrap="square" rtlCol="0">
            <a:spAutoFit/>
          </a:bodyPr>
          <a:lstStyle/>
          <a:p>
            <a:pPr algn="just"/>
            <a:r>
              <a:rPr lang="es-AR" sz="1800" dirty="0"/>
              <a:t>WRF  toma como inputs datos registrados por GFS.</a:t>
            </a:r>
          </a:p>
          <a:p>
            <a:pPr algn="just"/>
            <a:r>
              <a:rPr lang="es-AR" sz="1800" dirty="0"/>
              <a:t>GFS</a:t>
            </a:r>
            <a:r>
              <a:rPr lang="es-ES" sz="1800" dirty="0"/>
              <a:t> es un modelo matemático que  se actualiza cuatro veces al día con predicciones que alcanzan los 16 días (384 horas).</a:t>
            </a:r>
            <a:endParaRPr lang="es-AR" sz="1800" dirty="0"/>
          </a:p>
        </p:txBody>
      </p:sp>
      <p:pic>
        <p:nvPicPr>
          <p:cNvPr id="8" name="Content Placeholder 2"/>
          <p:cNvPicPr>
            <a:picLocks noGrp="1" noChangeAspect="1"/>
          </p:cNvPicPr>
          <p:nvPr>
            <p:ph idx="1"/>
          </p:nvPr>
        </p:nvPicPr>
        <p:blipFill>
          <a:blip r:embed="rId2"/>
          <a:stretch>
            <a:fillRect/>
          </a:stretch>
        </p:blipFill>
        <p:spPr>
          <a:xfrm>
            <a:off x="8151812" y="1198971"/>
            <a:ext cx="3477159" cy="3395663"/>
          </a:xfrm>
          <a:prstGeom prst="rect">
            <a:avLst/>
          </a:prstGeom>
        </p:spPr>
      </p:pic>
      <p:sp>
        <p:nvSpPr>
          <p:cNvPr id="9" name="Title 6"/>
          <p:cNvSpPr>
            <a:spLocks noGrp="1"/>
          </p:cNvSpPr>
          <p:nvPr>
            <p:ph type="title"/>
          </p:nvPr>
        </p:nvSpPr>
        <p:spPr>
          <a:xfrm>
            <a:off x="973146" y="381000"/>
            <a:ext cx="10360501" cy="674614"/>
          </a:xfrm>
        </p:spPr>
        <p:txBody>
          <a:bodyPr>
            <a:normAutofit/>
          </a:bodyPr>
          <a:lstStyle/>
          <a:p>
            <a:r>
              <a:rPr lang="en-US" dirty="0"/>
              <a:t>Inputs para WRF: Sistema global de </a:t>
            </a:r>
            <a:r>
              <a:rPr lang="en-US" dirty="0" err="1"/>
              <a:t>Pronosticos</a:t>
            </a:r>
            <a:r>
              <a:rPr lang="en-US" dirty="0"/>
              <a:t> GFS:</a:t>
            </a:r>
            <a:endParaRPr lang="es-PY" sz="2400" dirty="0"/>
          </a:p>
        </p:txBody>
      </p:sp>
      <p:pic>
        <p:nvPicPr>
          <p:cNvPr id="5" name="Picture 4">
            <a:extLst>
              <a:ext uri="{FF2B5EF4-FFF2-40B4-BE49-F238E27FC236}">
                <a16:creationId xmlns:a16="http://schemas.microsoft.com/office/drawing/2014/main" id="{9FD577C7-E006-5641-80A4-87DE25F7A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2" y="1198971"/>
            <a:ext cx="2902195" cy="2534829"/>
          </a:xfrm>
          <a:prstGeom prst="rect">
            <a:avLst/>
          </a:prstGeom>
        </p:spPr>
      </p:pic>
    </p:spTree>
    <p:extLst>
      <p:ext uri="{BB962C8B-B14F-4D97-AF65-F5344CB8AC3E}">
        <p14:creationId xmlns:p14="http://schemas.microsoft.com/office/powerpoint/2010/main" val="39969288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err="1"/>
              <a:t>Incrementar</a:t>
            </a:r>
            <a:r>
              <a:rPr lang="en-US" dirty="0"/>
              <a:t> la </a:t>
            </a:r>
            <a:r>
              <a:rPr lang="en-US" dirty="0" err="1"/>
              <a:t>comunidad</a:t>
            </a:r>
            <a:r>
              <a:rPr lang="en-US" dirty="0"/>
              <a:t> de </a:t>
            </a:r>
            <a:r>
              <a:rPr lang="en-US" dirty="0" err="1"/>
              <a:t>usuarios</a:t>
            </a:r>
            <a:r>
              <a:rPr lang="en-US" dirty="0"/>
              <a:t> de WRF</a:t>
            </a:r>
          </a:p>
        </p:txBody>
      </p:sp>
      <p:sp>
        <p:nvSpPr>
          <p:cNvPr id="2" name="Content Placeholder 1"/>
          <p:cNvSpPr>
            <a:spLocks noGrp="1"/>
          </p:cNvSpPr>
          <p:nvPr>
            <p:ph idx="1"/>
          </p:nvPr>
        </p:nvSpPr>
        <p:spPr/>
        <p:txBody>
          <a:bodyPr/>
          <a:lstStyle/>
          <a:p>
            <a:pPr marL="0" indent="0">
              <a:buNone/>
            </a:pPr>
            <a:r>
              <a:rPr lang="es-AR" dirty="0"/>
              <a:t>Mientras mas usuarios usen WRF , es mas factible gestionar recursos con organismos publicos o privados.</a:t>
            </a:r>
          </a:p>
        </p:txBody>
      </p:sp>
    </p:spTree>
    <p:extLst>
      <p:ext uri="{BB962C8B-B14F-4D97-AF65-F5344CB8AC3E}">
        <p14:creationId xmlns:p14="http://schemas.microsoft.com/office/powerpoint/2010/main" val="825234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989012" y="2590800"/>
            <a:ext cx="10360501" cy="1223963"/>
          </a:xfrm>
        </p:spPr>
        <p:txBody>
          <a:bodyPr/>
          <a:lstStyle/>
          <a:p>
            <a:pPr algn="ctr"/>
            <a:r>
              <a:rPr lang="en-US" dirty="0" err="1"/>
              <a:t>Concluciones</a:t>
            </a:r>
            <a:endParaRPr lang="en-US" dirty="0"/>
          </a:p>
        </p:txBody>
      </p:sp>
    </p:spTree>
    <p:extLst>
      <p:ext uri="{BB962C8B-B14F-4D97-AF65-F5344CB8AC3E}">
        <p14:creationId xmlns:p14="http://schemas.microsoft.com/office/powerpoint/2010/main" val="14568332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6"/>
          <p:cNvSpPr>
            <a:spLocks noGrp="1"/>
          </p:cNvSpPr>
          <p:nvPr>
            <p:ph type="title"/>
          </p:nvPr>
        </p:nvSpPr>
        <p:spPr>
          <a:xfrm>
            <a:off x="973146" y="381000"/>
            <a:ext cx="10360501" cy="674614"/>
          </a:xfrm>
        </p:spPr>
        <p:txBody>
          <a:bodyPr>
            <a:normAutofit/>
          </a:bodyPr>
          <a:lstStyle/>
          <a:p>
            <a:r>
              <a:rPr lang="en-US" dirty="0" err="1"/>
              <a:t>Concluciones</a:t>
            </a:r>
            <a:endParaRPr lang="es-PY" sz="2400" dirty="0"/>
          </a:p>
        </p:txBody>
      </p:sp>
      <p:sp>
        <p:nvSpPr>
          <p:cNvPr id="4" name="Content Placeholder 3">
            <a:extLst>
              <a:ext uri="{FF2B5EF4-FFF2-40B4-BE49-F238E27FC236}">
                <a16:creationId xmlns:a16="http://schemas.microsoft.com/office/drawing/2014/main" id="{02E13568-BEF2-D144-B220-1E1AC8FA55B0}"/>
              </a:ext>
            </a:extLst>
          </p:cNvPr>
          <p:cNvSpPr>
            <a:spLocks noGrp="1"/>
          </p:cNvSpPr>
          <p:nvPr>
            <p:ph idx="1"/>
          </p:nvPr>
        </p:nvSpPr>
        <p:spPr>
          <a:xfrm>
            <a:off x="1218883" y="1295400"/>
            <a:ext cx="10360501" cy="4868669"/>
          </a:xfrm>
        </p:spPr>
        <p:txBody>
          <a:bodyPr>
            <a:noAutofit/>
          </a:bodyPr>
          <a:lstStyle/>
          <a:p>
            <a:r>
              <a:rPr lang="es-ES" sz="2000" dirty="0"/>
              <a:t>El objetivo principal planteado para esta tesis fue logrado a través de la implementación del modelo WRF en el entorno del clúster Mendieta.</a:t>
            </a:r>
          </a:p>
          <a:p>
            <a:r>
              <a:rPr lang="es-ES" sz="2000" dirty="0"/>
              <a:t>La instalación, configuración y puesta en marcha fueron logradas. Se generaron resultados validados para la región de la provincia de Córdoba </a:t>
            </a:r>
          </a:p>
          <a:p>
            <a:r>
              <a:rPr lang="es-ES" sz="2000" dirty="0"/>
              <a:t>La información obtenida puede ser procesada  e interpretada a través de Meteogramas</a:t>
            </a:r>
          </a:p>
          <a:p>
            <a:pPr algn="just"/>
            <a:r>
              <a:rPr lang="es-ES" sz="2000" dirty="0"/>
              <a:t>Se aprovecho la arquitectura para ejecución en paralelo del modelo en Mendieta obteniendo un speed-up lineal a medida que se agregan nodos al computo. Esto redujo el tiempo de computo drásticamente.</a:t>
            </a:r>
          </a:p>
          <a:p>
            <a:pPr algn="just"/>
            <a:r>
              <a:rPr lang="es-ES" sz="2000" dirty="0"/>
              <a:t>EL modelo puede ser parametrizado a efectos de ajustar el pronostico a una región determinada. Un conjunto de parametrizaciones se conoce como un ensamble y cada miembro del ensamble puede ejecutarse en paralelo en Mendieta de forma de obtener los pronósticos para cada miembro de Ensamble en paralelo.</a:t>
            </a:r>
          </a:p>
          <a:p>
            <a:pPr algn="just"/>
            <a:r>
              <a:rPr lang="es-ES" sz="2000" dirty="0"/>
              <a:t>Este esfuerzo permitirá a futuros usuarios acelerar los procesos previos y focalizarse en los experimentos correspondientes al modelado con WRF.</a:t>
            </a:r>
          </a:p>
          <a:p>
            <a:pPr marL="0" indent="0">
              <a:buNone/>
            </a:pPr>
            <a:endParaRPr lang="en-US" sz="2000" dirty="0"/>
          </a:p>
        </p:txBody>
      </p:sp>
    </p:spTree>
    <p:extLst>
      <p:ext uri="{BB962C8B-B14F-4D97-AF65-F5344CB8AC3E}">
        <p14:creationId xmlns:p14="http://schemas.microsoft.com/office/powerpoint/2010/main" val="34546750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5103812" y="2514600"/>
            <a:ext cx="3505199" cy="1223963"/>
          </a:xfrm>
        </p:spPr>
        <p:txBody>
          <a:bodyPr>
            <a:normAutofit/>
          </a:bodyPr>
          <a:lstStyle/>
          <a:p>
            <a:r>
              <a:rPr lang="en-US" sz="4800" dirty="0"/>
              <a:t>Q &amp; A </a:t>
            </a:r>
          </a:p>
        </p:txBody>
      </p:sp>
    </p:spTree>
    <p:extLst>
      <p:ext uri="{BB962C8B-B14F-4D97-AF65-F5344CB8AC3E}">
        <p14:creationId xmlns:p14="http://schemas.microsoft.com/office/powerpoint/2010/main" val="12190219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65612" y="1198971"/>
            <a:ext cx="3643581" cy="1754326"/>
          </a:xfrm>
          <a:prstGeom prst="rect">
            <a:avLst/>
          </a:prstGeom>
          <a:noFill/>
        </p:spPr>
        <p:txBody>
          <a:bodyPr wrap="square" rtlCol="0">
            <a:spAutoFit/>
          </a:bodyPr>
          <a:lstStyle/>
          <a:p>
            <a:pPr algn="just"/>
            <a:r>
              <a:rPr lang="es-AR" sz="1800" dirty="0"/>
              <a:t>WRF  toma como inputs datos registrados por GFS.</a:t>
            </a:r>
          </a:p>
          <a:p>
            <a:pPr algn="just"/>
            <a:r>
              <a:rPr lang="es-AR" sz="1800" dirty="0"/>
              <a:t>GFS</a:t>
            </a:r>
            <a:r>
              <a:rPr lang="es-ES" sz="1800" dirty="0"/>
              <a:t> es un modelo matemático que  se actualiza cuatro veces al día con predicciones que alcanzan los 16 días (384 horas).</a:t>
            </a:r>
            <a:endParaRPr lang="es-AR" sz="1800" dirty="0"/>
          </a:p>
        </p:txBody>
      </p:sp>
      <p:pic>
        <p:nvPicPr>
          <p:cNvPr id="8" name="Content Placeholder 2"/>
          <p:cNvPicPr>
            <a:picLocks noGrp="1" noChangeAspect="1"/>
          </p:cNvPicPr>
          <p:nvPr>
            <p:ph idx="1"/>
          </p:nvPr>
        </p:nvPicPr>
        <p:blipFill>
          <a:blip r:embed="rId2"/>
          <a:stretch>
            <a:fillRect/>
          </a:stretch>
        </p:blipFill>
        <p:spPr>
          <a:xfrm>
            <a:off x="8151812" y="1198971"/>
            <a:ext cx="3477159" cy="3395663"/>
          </a:xfrm>
          <a:prstGeom prst="rect">
            <a:avLst/>
          </a:prstGeom>
        </p:spPr>
      </p:pic>
      <p:sp>
        <p:nvSpPr>
          <p:cNvPr id="9" name="Title 6"/>
          <p:cNvSpPr>
            <a:spLocks noGrp="1"/>
          </p:cNvSpPr>
          <p:nvPr>
            <p:ph type="title"/>
          </p:nvPr>
        </p:nvSpPr>
        <p:spPr>
          <a:xfrm>
            <a:off x="973146" y="381000"/>
            <a:ext cx="10360501" cy="674614"/>
          </a:xfrm>
        </p:spPr>
        <p:txBody>
          <a:bodyPr>
            <a:normAutofit/>
          </a:bodyPr>
          <a:lstStyle/>
          <a:p>
            <a:r>
              <a:rPr lang="en-US" dirty="0"/>
              <a:t>Inputs para WRF: Sistema global de </a:t>
            </a:r>
            <a:r>
              <a:rPr lang="en-US" dirty="0" err="1"/>
              <a:t>Pronosticos</a:t>
            </a:r>
            <a:r>
              <a:rPr lang="en-US" dirty="0"/>
              <a:t> GFS:</a:t>
            </a:r>
            <a:endParaRPr lang="es-PY" sz="2400" dirty="0"/>
          </a:p>
        </p:txBody>
      </p:sp>
      <p:pic>
        <p:nvPicPr>
          <p:cNvPr id="5" name="Picture 4">
            <a:extLst>
              <a:ext uri="{FF2B5EF4-FFF2-40B4-BE49-F238E27FC236}">
                <a16:creationId xmlns:a16="http://schemas.microsoft.com/office/drawing/2014/main" id="{9FD577C7-E006-5641-80A4-87DE25F7A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2" y="1198971"/>
            <a:ext cx="2902195" cy="2534829"/>
          </a:xfrm>
          <a:prstGeom prst="rect">
            <a:avLst/>
          </a:prstGeom>
        </p:spPr>
      </p:pic>
      <p:sp>
        <p:nvSpPr>
          <p:cNvPr id="3" name="Rectangle 2">
            <a:extLst>
              <a:ext uri="{FF2B5EF4-FFF2-40B4-BE49-F238E27FC236}">
                <a16:creationId xmlns:a16="http://schemas.microsoft.com/office/drawing/2014/main" id="{B4578902-0B8A-8645-A502-8697749417ED}"/>
              </a:ext>
            </a:extLst>
          </p:cNvPr>
          <p:cNvSpPr/>
          <p:nvPr/>
        </p:nvSpPr>
        <p:spPr>
          <a:xfrm>
            <a:off x="684212" y="4722674"/>
            <a:ext cx="4085172" cy="1754326"/>
          </a:xfrm>
          <a:prstGeom prst="rect">
            <a:avLst/>
          </a:prstGeom>
        </p:spPr>
        <p:txBody>
          <a:bodyPr wrap="square">
            <a:spAutoFit/>
          </a:bodyPr>
          <a:lstStyle/>
          <a:p>
            <a:pPr marL="285750" indent="-285750">
              <a:buFont typeface="Arial" panose="020B0604020202020204" pitchFamily="34" charset="0"/>
              <a:buChar char="•"/>
            </a:pPr>
            <a:r>
              <a:rPr lang="es-ES" sz="1800" dirty="0">
                <a:latin typeface="Helvetica" pitchFamily="2" charset="0"/>
              </a:rPr>
              <a:t>Observaciones en superficies</a:t>
            </a:r>
          </a:p>
          <a:p>
            <a:pPr marL="285750" indent="-285750">
              <a:buFont typeface="Arial" panose="020B0604020202020204" pitchFamily="34" charset="0"/>
              <a:buChar char="•"/>
            </a:pPr>
            <a:r>
              <a:rPr lang="es-ES" sz="1800" dirty="0" err="1">
                <a:latin typeface="Helvetica" pitchFamily="2" charset="0"/>
              </a:rPr>
              <a:t>Radiosondeos</a:t>
            </a:r>
            <a:endParaRPr lang="es-ES" sz="1800" dirty="0">
              <a:latin typeface="Helvetica" pitchFamily="2" charset="0"/>
            </a:endParaRPr>
          </a:p>
          <a:p>
            <a:pPr marL="285750" indent="-285750">
              <a:buFont typeface="Arial" panose="020B0604020202020204" pitchFamily="34" charset="0"/>
              <a:buChar char="•"/>
            </a:pPr>
            <a:r>
              <a:rPr lang="es-ES" sz="1800" dirty="0">
                <a:latin typeface="Helvetica" pitchFamily="2" charset="0"/>
              </a:rPr>
              <a:t>Reportes de aeronaves</a:t>
            </a:r>
          </a:p>
          <a:p>
            <a:pPr marL="285750" indent="-285750">
              <a:buFont typeface="Arial" panose="020B0604020202020204" pitchFamily="34" charset="0"/>
              <a:buChar char="•"/>
            </a:pPr>
            <a:r>
              <a:rPr lang="es-ES" sz="1800" dirty="0">
                <a:latin typeface="Helvetica" pitchFamily="2" charset="0"/>
              </a:rPr>
              <a:t>Observaciones de boyas</a:t>
            </a:r>
          </a:p>
          <a:p>
            <a:pPr marL="285750" indent="-285750">
              <a:buFont typeface="Arial" panose="020B0604020202020204" pitchFamily="34" charset="0"/>
              <a:buChar char="•"/>
            </a:pPr>
            <a:r>
              <a:rPr lang="es-ES" sz="1800" dirty="0">
                <a:latin typeface="Helvetica" pitchFamily="2" charset="0"/>
              </a:rPr>
              <a:t>Observaciones de radar</a:t>
            </a:r>
          </a:p>
          <a:p>
            <a:pPr marL="285750" indent="-285750">
              <a:buFont typeface="Arial" panose="020B0604020202020204" pitchFamily="34" charset="0"/>
              <a:buChar char="•"/>
            </a:pPr>
            <a:r>
              <a:rPr lang="es-ES" sz="1800" dirty="0">
                <a:latin typeface="Helvetica" pitchFamily="2" charset="0"/>
              </a:rPr>
              <a:t>Observaciones de satélites</a:t>
            </a:r>
            <a:endParaRPr lang="es-ES" sz="1800" dirty="0">
              <a:effectLst/>
              <a:latin typeface="Helvetica" pitchFamily="2" charset="0"/>
            </a:endParaRPr>
          </a:p>
        </p:txBody>
      </p:sp>
    </p:spTree>
    <p:extLst>
      <p:ext uri="{BB962C8B-B14F-4D97-AF65-F5344CB8AC3E}">
        <p14:creationId xmlns:p14="http://schemas.microsoft.com/office/powerpoint/2010/main" val="15618739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265612" y="1198971"/>
            <a:ext cx="3643581" cy="1754326"/>
          </a:xfrm>
          <a:prstGeom prst="rect">
            <a:avLst/>
          </a:prstGeom>
          <a:noFill/>
        </p:spPr>
        <p:txBody>
          <a:bodyPr wrap="square" rtlCol="0">
            <a:spAutoFit/>
          </a:bodyPr>
          <a:lstStyle/>
          <a:p>
            <a:pPr algn="just"/>
            <a:r>
              <a:rPr lang="es-AR" sz="1800" dirty="0"/>
              <a:t>WRF  toma como inputs datos registrados por GFS.</a:t>
            </a:r>
          </a:p>
          <a:p>
            <a:pPr algn="just"/>
            <a:r>
              <a:rPr lang="es-AR" sz="1800" dirty="0"/>
              <a:t>GFS</a:t>
            </a:r>
            <a:r>
              <a:rPr lang="es-ES" sz="1800" dirty="0"/>
              <a:t> es un modelo matemático que  se actualiza cuatro veces al día con predicciones que alcanzan los 16 días (384 horas).</a:t>
            </a:r>
            <a:endParaRPr lang="es-AR" sz="1800" dirty="0"/>
          </a:p>
        </p:txBody>
      </p:sp>
      <p:pic>
        <p:nvPicPr>
          <p:cNvPr id="8" name="Content Placeholder 2"/>
          <p:cNvPicPr>
            <a:picLocks noGrp="1" noChangeAspect="1"/>
          </p:cNvPicPr>
          <p:nvPr>
            <p:ph idx="1"/>
          </p:nvPr>
        </p:nvPicPr>
        <p:blipFill>
          <a:blip r:embed="rId2"/>
          <a:stretch>
            <a:fillRect/>
          </a:stretch>
        </p:blipFill>
        <p:spPr>
          <a:xfrm>
            <a:off x="8151812" y="1198971"/>
            <a:ext cx="3477159" cy="3395663"/>
          </a:xfrm>
          <a:prstGeom prst="rect">
            <a:avLst/>
          </a:prstGeom>
        </p:spPr>
      </p:pic>
      <p:sp>
        <p:nvSpPr>
          <p:cNvPr id="9" name="Title 6"/>
          <p:cNvSpPr>
            <a:spLocks noGrp="1"/>
          </p:cNvSpPr>
          <p:nvPr>
            <p:ph type="title"/>
          </p:nvPr>
        </p:nvSpPr>
        <p:spPr>
          <a:xfrm>
            <a:off x="973146" y="381000"/>
            <a:ext cx="10360501" cy="674614"/>
          </a:xfrm>
        </p:spPr>
        <p:txBody>
          <a:bodyPr>
            <a:normAutofit/>
          </a:bodyPr>
          <a:lstStyle/>
          <a:p>
            <a:r>
              <a:rPr lang="en-US" dirty="0"/>
              <a:t>Inputs para WRF: Sistema global de </a:t>
            </a:r>
            <a:r>
              <a:rPr lang="en-US" dirty="0" err="1"/>
              <a:t>Pronosticos</a:t>
            </a:r>
            <a:r>
              <a:rPr lang="en-US" dirty="0"/>
              <a:t> GFS:</a:t>
            </a:r>
            <a:endParaRPr lang="es-PY" sz="2400" dirty="0"/>
          </a:p>
        </p:txBody>
      </p:sp>
      <p:pic>
        <p:nvPicPr>
          <p:cNvPr id="5" name="Picture 4">
            <a:extLst>
              <a:ext uri="{FF2B5EF4-FFF2-40B4-BE49-F238E27FC236}">
                <a16:creationId xmlns:a16="http://schemas.microsoft.com/office/drawing/2014/main" id="{9FD577C7-E006-5641-80A4-87DE25F7AD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7612" y="1198971"/>
            <a:ext cx="2902195" cy="2534829"/>
          </a:xfrm>
          <a:prstGeom prst="rect">
            <a:avLst/>
          </a:prstGeom>
        </p:spPr>
      </p:pic>
      <p:sp>
        <p:nvSpPr>
          <p:cNvPr id="3" name="Rectangle 2">
            <a:extLst>
              <a:ext uri="{FF2B5EF4-FFF2-40B4-BE49-F238E27FC236}">
                <a16:creationId xmlns:a16="http://schemas.microsoft.com/office/drawing/2014/main" id="{B4578902-0B8A-8645-A502-8697749417ED}"/>
              </a:ext>
            </a:extLst>
          </p:cNvPr>
          <p:cNvSpPr/>
          <p:nvPr/>
        </p:nvSpPr>
        <p:spPr>
          <a:xfrm>
            <a:off x="684212" y="4722674"/>
            <a:ext cx="4085172" cy="1754326"/>
          </a:xfrm>
          <a:prstGeom prst="rect">
            <a:avLst/>
          </a:prstGeom>
        </p:spPr>
        <p:txBody>
          <a:bodyPr wrap="square">
            <a:spAutoFit/>
          </a:bodyPr>
          <a:lstStyle/>
          <a:p>
            <a:pPr marL="285750" indent="-285750">
              <a:buFont typeface="Arial" panose="020B0604020202020204" pitchFamily="34" charset="0"/>
              <a:buChar char="•"/>
            </a:pPr>
            <a:r>
              <a:rPr lang="es-ES" sz="1800" dirty="0">
                <a:latin typeface="Helvetica" pitchFamily="2" charset="0"/>
              </a:rPr>
              <a:t>Observaciones en superficies</a:t>
            </a:r>
          </a:p>
          <a:p>
            <a:pPr marL="285750" indent="-285750">
              <a:buFont typeface="Arial" panose="020B0604020202020204" pitchFamily="34" charset="0"/>
              <a:buChar char="•"/>
            </a:pPr>
            <a:r>
              <a:rPr lang="es-ES" sz="1800" dirty="0" err="1">
                <a:latin typeface="Helvetica" pitchFamily="2" charset="0"/>
              </a:rPr>
              <a:t>Radiosondeos</a:t>
            </a:r>
            <a:endParaRPr lang="es-ES" sz="1800" dirty="0">
              <a:latin typeface="Helvetica" pitchFamily="2" charset="0"/>
            </a:endParaRPr>
          </a:p>
          <a:p>
            <a:pPr marL="285750" indent="-285750">
              <a:buFont typeface="Arial" panose="020B0604020202020204" pitchFamily="34" charset="0"/>
              <a:buChar char="•"/>
            </a:pPr>
            <a:r>
              <a:rPr lang="es-ES" sz="1800" dirty="0">
                <a:latin typeface="Helvetica" pitchFamily="2" charset="0"/>
              </a:rPr>
              <a:t>Reportes de aeronaves</a:t>
            </a:r>
          </a:p>
          <a:p>
            <a:pPr marL="285750" indent="-285750">
              <a:buFont typeface="Arial" panose="020B0604020202020204" pitchFamily="34" charset="0"/>
              <a:buChar char="•"/>
            </a:pPr>
            <a:r>
              <a:rPr lang="es-ES" sz="1800" dirty="0">
                <a:latin typeface="Helvetica" pitchFamily="2" charset="0"/>
              </a:rPr>
              <a:t>Observaciones de boyas</a:t>
            </a:r>
          </a:p>
          <a:p>
            <a:pPr marL="285750" indent="-285750">
              <a:buFont typeface="Arial" panose="020B0604020202020204" pitchFamily="34" charset="0"/>
              <a:buChar char="•"/>
            </a:pPr>
            <a:r>
              <a:rPr lang="es-ES" sz="1800" dirty="0">
                <a:latin typeface="Helvetica" pitchFamily="2" charset="0"/>
              </a:rPr>
              <a:t>Observaciones de radar</a:t>
            </a:r>
          </a:p>
          <a:p>
            <a:pPr marL="285750" indent="-285750">
              <a:buFont typeface="Arial" panose="020B0604020202020204" pitchFamily="34" charset="0"/>
              <a:buChar char="•"/>
            </a:pPr>
            <a:r>
              <a:rPr lang="es-ES" sz="1800" dirty="0">
                <a:latin typeface="Helvetica" pitchFamily="2" charset="0"/>
              </a:rPr>
              <a:t>Observaciones de satélites</a:t>
            </a:r>
            <a:endParaRPr lang="es-ES" sz="1800" dirty="0">
              <a:effectLst/>
              <a:latin typeface="Helvetica" pitchFamily="2" charset="0"/>
            </a:endParaRPr>
          </a:p>
        </p:txBody>
      </p:sp>
      <p:sp>
        <p:nvSpPr>
          <p:cNvPr id="4" name="Rectangle 3">
            <a:extLst>
              <a:ext uri="{FF2B5EF4-FFF2-40B4-BE49-F238E27FC236}">
                <a16:creationId xmlns:a16="http://schemas.microsoft.com/office/drawing/2014/main" id="{A20043D8-B1BA-8241-89A6-3892702C2C54}"/>
              </a:ext>
            </a:extLst>
          </p:cNvPr>
          <p:cNvSpPr/>
          <p:nvPr/>
        </p:nvSpPr>
        <p:spPr>
          <a:xfrm>
            <a:off x="4494212" y="3676233"/>
            <a:ext cx="7439558" cy="3139321"/>
          </a:xfrm>
          <a:prstGeom prst="rect">
            <a:avLst/>
          </a:prstGeom>
        </p:spPr>
        <p:txBody>
          <a:bodyPr wrap="square">
            <a:spAutoFit/>
          </a:bodyPr>
          <a:lstStyle/>
          <a:p>
            <a:pPr algn="just"/>
            <a:r>
              <a:rPr lang="es-ES" sz="1800" dirty="0"/>
              <a:t>GFS modela en grillas horizontales</a:t>
            </a:r>
          </a:p>
          <a:p>
            <a:pPr algn="just"/>
            <a:r>
              <a:rPr lang="es-ES" sz="1800" dirty="0"/>
              <a:t>con resoluciones desde 35 a 70 km</a:t>
            </a:r>
          </a:p>
          <a:p>
            <a:pPr algn="just"/>
            <a:r>
              <a:rPr lang="es-ES" sz="1800" dirty="0"/>
              <a:t>y verticalmente divide la atmósfera </a:t>
            </a:r>
          </a:p>
          <a:p>
            <a:pPr algn="just"/>
            <a:r>
              <a:rPr lang="es-ES" sz="1800" dirty="0"/>
              <a:t>en 64 capas.</a:t>
            </a:r>
          </a:p>
          <a:p>
            <a:pPr algn="just"/>
            <a:r>
              <a:rPr lang="es-ES" sz="1800" dirty="0"/>
              <a:t>El modelo corre en dos etapas. La primera de ellas tiene alta resolución y pronostica 192 horas (8 días), mientras que la segunda parte corre desde la hora 192 hasta la 384 (16 días) en baja resolución.</a:t>
            </a:r>
          </a:p>
          <a:p>
            <a:pPr algn="just"/>
            <a:r>
              <a:rPr lang="es-ES" sz="1800" dirty="0"/>
              <a:t>GFS es un modelo acoplado compuesto por cuatro modelos separados, un modelo de atmósfera, un modelo de océano, un modelo de tierra/suelo y un modelo de hielo marino. Estos cuatro modelos trabajan juntos para proveer mayor precisión en la representación de las condiciones climáticas.</a:t>
            </a:r>
            <a:endParaRPr lang="es-ES" sz="1800" dirty="0">
              <a:effectLst/>
            </a:endParaRPr>
          </a:p>
        </p:txBody>
      </p:sp>
    </p:spTree>
    <p:extLst>
      <p:ext uri="{BB962C8B-B14F-4D97-AF65-F5344CB8AC3E}">
        <p14:creationId xmlns:p14="http://schemas.microsoft.com/office/powerpoint/2010/main" val="2571600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ech 16x9">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3.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0C67BEE-D13F-4BD2-98A5-34D8A0977F68}">
  <ds:schemaRefs>
    <ds:schemaRef ds:uri="http://schemas.openxmlformats.org/package/2006/metadata/core-properties"/>
    <ds:schemaRef ds:uri="http://purl.org/dc/dcmitype/"/>
    <ds:schemaRef ds:uri="http://schemas.microsoft.com/office/infopath/2007/PartnerControls"/>
    <ds:schemaRef ds:uri="http://purl.org/dc/elements/1.1/"/>
    <ds:schemaRef ds:uri="http://schemas.microsoft.com/office/2006/metadata/properties"/>
    <ds:schemaRef ds:uri="http://schemas.microsoft.com/office/2006/documentManagement/types"/>
    <ds:schemaRef ds:uri="http://purl.org/dc/terms/"/>
    <ds:schemaRef ds:uri="4873beb7-5857-4685-be1f-d57550cc96cc"/>
    <ds:schemaRef ds:uri="http://www.w3.org/XML/1998/namespace"/>
  </ds:schemaRefs>
</ds:datastoreItem>
</file>

<file path=customXml/itemProps3.xml><?xml version="1.0" encoding="utf-8"?>
<ds:datastoreItem xmlns:ds="http://schemas.openxmlformats.org/officeDocument/2006/customXml" ds:itemID="{3836F65B-1B07-41EE-A0E8-BC6EF385522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13270</TotalTime>
  <Words>2243</Words>
  <Application>Microsoft Macintosh PowerPoint</Application>
  <PresentationFormat>Custom</PresentationFormat>
  <Paragraphs>298</Paragraphs>
  <Slides>73</Slides>
  <Notes>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73</vt:i4>
      </vt:variant>
    </vt:vector>
  </HeadingPairs>
  <TitlesOfParts>
    <vt:vector size="77" baseType="lpstr">
      <vt:lpstr>Arial</vt:lpstr>
      <vt:lpstr>Calibri</vt:lpstr>
      <vt:lpstr>Helvetica</vt:lpstr>
      <vt:lpstr>Tech 16x9</vt:lpstr>
      <vt:lpstr>WRF en Mendieta</vt:lpstr>
      <vt:lpstr>Agenda</vt:lpstr>
      <vt:lpstr>Objetivos</vt:lpstr>
      <vt:lpstr>Objetivos</vt:lpstr>
      <vt:lpstr>WRF</vt:lpstr>
      <vt:lpstr>WRF (Weather Research and Forecasting)</vt:lpstr>
      <vt:lpstr>Inputs para WRF: Sistema global de Pronosticos GFS:</vt:lpstr>
      <vt:lpstr>Inputs para WRF: Sistema global de Pronosticos GFS:</vt:lpstr>
      <vt:lpstr>Inputs para WRF: Sistema global de Pronosticos GFS:</vt:lpstr>
      <vt:lpstr>WRF: Discretización del modelo atmosférico</vt:lpstr>
      <vt:lpstr>WRF: Discretización del modelo atmosférico</vt:lpstr>
      <vt:lpstr>WRF: Discretización del modelo atmosférico</vt:lpstr>
      <vt:lpstr>WRF: Discretización del modelo atmosférico</vt:lpstr>
      <vt:lpstr> Arquitectura de WRF</vt:lpstr>
      <vt:lpstr> Arquitectura de WRF</vt:lpstr>
      <vt:lpstr>PowerPoint Presentation</vt:lpstr>
      <vt:lpstr>Post-procesamiento: ARWPost + GrADS</vt:lpstr>
      <vt:lpstr>Un meteograma es una gráfica donde se representan la evolución temporal de una o varias variables meteorológicas</vt:lpstr>
      <vt:lpstr>WRF: Flujo basico</vt:lpstr>
      <vt:lpstr>Pronostico  por ensamble</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Conceptos de computación paralela</vt:lpstr>
      <vt:lpstr>Mendieta</vt:lpstr>
      <vt:lpstr>Mendieta en el CCAD (imagen ilustrativa. Año 2015)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Ver estado de  ejecución de todos los job de un usuario y de todos los jobs del cluster</vt:lpstr>
      <vt:lpstr>Ver estado de  ejecución del job dentro de un nodo</vt:lpstr>
      <vt:lpstr>Otro ejemplo  de htop pero con 5 nodos = 100 cores ejecutando 100 procesos mpi</vt:lpstr>
      <vt:lpstr>Conocer topología del nodo</vt:lpstr>
      <vt:lpstr>Util para entender la diferencia entre un core i7 y un Xeon E5</vt:lpstr>
      <vt:lpstr>Pronostico para CAEARTE y resultados</vt:lpstr>
      <vt:lpstr>Pronostico para CAEARTE</vt:lpstr>
      <vt:lpstr>Pronostico para CAEARTE</vt:lpstr>
      <vt:lpstr>Pronostico para CAEARTE</vt:lpstr>
      <vt:lpstr>Pronostico para CAEARTE</vt:lpstr>
      <vt:lpstr>Pronostico para CAEARTE</vt:lpstr>
      <vt:lpstr>Pronostico para CAEARTE. Area de estudio</vt:lpstr>
      <vt:lpstr>Pronostico para CAEARTE</vt:lpstr>
      <vt:lpstr>Pronostico para CAEARTE</vt:lpstr>
      <vt:lpstr>La mejora en el tiempo para cada miembro de emsamble es de ~ 5x</vt:lpstr>
      <vt:lpstr>Se observa speedup lineal para cada miembro de emsamble </vt:lpstr>
      <vt:lpstr>PowerPoint Presentation</vt:lpstr>
      <vt:lpstr>Pronostico para CAEARTE: datos para meteogramas producidos por GrADS</vt:lpstr>
      <vt:lpstr>PowerPoint Presentation</vt:lpstr>
      <vt:lpstr>PowerPoint Presentation</vt:lpstr>
      <vt:lpstr>PowerPoint Presentation</vt:lpstr>
      <vt:lpstr>Maximas temperaturas pronosticadas</vt:lpstr>
      <vt:lpstr>Maximas temperaturas pronosticadas</vt:lpstr>
      <vt:lpstr>Minimas temperaturas pronosticadas</vt:lpstr>
      <vt:lpstr>Minimas temperaturas pronosticadas</vt:lpstr>
      <vt:lpstr>Proyectos futuros y otras lineas de trabajo </vt:lpstr>
      <vt:lpstr>Agregar soporte para GPU</vt:lpstr>
      <vt:lpstr>Investigar performance de  WRF en cloud</vt:lpstr>
      <vt:lpstr>Incrementar la comunidad de usuarios de WRF</vt:lpstr>
      <vt:lpstr>Concluciones</vt:lpstr>
      <vt:lpstr>Concluciones</vt:lpstr>
      <vt:lpstr>Q &amp; A </vt:lpstr>
    </vt:vector>
  </TitlesOfParts>
  <Company>Intel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WRF en Mendieta</dc:title>
  <dc:creator>Vargas Calderon, Luis</dc:creator>
  <cp:lastModifiedBy>miguel vargas calderon</cp:lastModifiedBy>
  <cp:revision>192</cp:revision>
  <dcterms:created xsi:type="dcterms:W3CDTF">2016-11-06T01:31:36Z</dcterms:created>
  <dcterms:modified xsi:type="dcterms:W3CDTF">2018-12-20T12:02:56Z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